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6" r:id="rId19"/>
    <p:sldId id="273" r:id="rId20"/>
    <p:sldId id="274" r:id="rId21"/>
    <p:sldId id="275" r:id="rId22"/>
    <p:sldId id="276" r:id="rId23"/>
    <p:sldId id="277" r:id="rId24"/>
    <p:sldId id="278" r:id="rId25"/>
    <p:sldId id="279" r:id="rId26"/>
    <p:sldId id="280" r:id="rId27"/>
    <p:sldId id="281" r:id="rId28"/>
    <p:sldId id="290" r:id="rId29"/>
    <p:sldId id="288" r:id="rId30"/>
    <p:sldId id="282" r:id="rId31"/>
    <p:sldId id="283" r:id="rId32"/>
    <p:sldId id="284" r:id="rId33"/>
    <p:sldId id="289" r:id="rId34"/>
    <p:sldId id="291" r:id="rId35"/>
    <p:sldId id="285" r:id="rId36"/>
    <p:sldId id="292" r:id="rId37"/>
    <p:sldId id="28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4F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p:scale>
          <a:sx n="75" d="100"/>
          <a:sy n="75" d="100"/>
        </p:scale>
        <p:origin x="-1236"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image" Target="../media/image1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9764DC-84B3-4AD0-81BC-77FA6FF6DE9F}" type="datetimeFigureOut">
              <a:rPr lang="en-US" smtClean="0"/>
              <a:pPr/>
              <a:t>4/6/2011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FC034D-0C18-461B-ACF2-A48192AB51ED}" type="slidenum">
              <a:rPr lang="en-US" smtClean="0"/>
              <a:pPr/>
              <a:t>‹#›</a:t>
            </a:fld>
            <a:endParaRPr lang="en-US"/>
          </a:p>
        </p:txBody>
      </p:sp>
    </p:spTree>
    <p:extLst>
      <p:ext uri="{BB962C8B-B14F-4D97-AF65-F5344CB8AC3E}">
        <p14:creationId xmlns:p14="http://schemas.microsoft.com/office/powerpoint/2010/main" val="3300347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FC034D-0C18-461B-ACF2-A48192AB51E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FB337D6-512B-4098-ABF6-F83EF2DF5905}" type="datetime1">
              <a:rPr lang="en-US" smtClean="0"/>
              <a:pPr/>
              <a:t>4/6/2011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965A99-6243-4B84-9CAB-F3F35166ED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A82846-8B7C-4266-B2FC-F566B052252F}" type="datetime1">
              <a:rPr lang="en-US" smtClean="0"/>
              <a:pPr/>
              <a:t>4/6/2011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7965A99-6243-4B84-9CAB-F3F35166ED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51465C-864B-4DBD-BA42-B0C54BEFA56C}" type="datetime1">
              <a:rPr lang="en-US" smtClean="0"/>
              <a:pPr/>
              <a:t>4/6/2011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7965A99-6243-4B84-9CAB-F3F35166ED1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4D3113-3CD6-4176-8437-161E76FE0EBA}" type="datetime1">
              <a:rPr lang="en-US" smtClean="0"/>
              <a:pPr/>
              <a:t>4/6/2011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7965A99-6243-4B84-9CAB-F3F35166ED1F}"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497EA6B-7E25-4F70-B408-4C53C0D27156}" type="datetime1">
              <a:rPr lang="en-US" smtClean="0"/>
              <a:pPr/>
              <a:t>4/6/2011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7965A99-6243-4B84-9CAB-F3F35166ED1F}"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4F5E3B-531D-45C7-974C-1CE3E9A0E803}" type="datetime1">
              <a:rPr lang="en-US" smtClean="0"/>
              <a:pPr/>
              <a:t>4/6/2011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7965A99-6243-4B84-9CAB-F3F35166ED1F}"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58161D-0752-4283-9699-17BC2D24C3F9}" type="datetime1">
              <a:rPr lang="en-US" smtClean="0"/>
              <a:pPr/>
              <a:t>4/6/2011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7965A99-6243-4B84-9CAB-F3F35166ED1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5B27F49-C374-4E44-9809-0E8C487AC122}" type="datetime1">
              <a:rPr lang="en-US" smtClean="0"/>
              <a:pPr/>
              <a:t>4/6/2011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7965A99-6243-4B84-9CAB-F3F35166ED1F}"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5BF50B-E0D8-43B7-8175-5784F38E5DCD}" type="datetime1">
              <a:rPr lang="en-US" smtClean="0"/>
              <a:pPr/>
              <a:t>4/6/2011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7965A99-6243-4B84-9CAB-F3F35166ED1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592C0B2-D6B7-46B1-95F9-488D0F444842}" type="datetime1">
              <a:rPr lang="en-US" smtClean="0"/>
              <a:pPr/>
              <a:t>4/6/2011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7965A99-6243-4B84-9CAB-F3F35166ED1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EF74F17-BB65-410C-820A-16A04795ED8D}" type="datetime1">
              <a:rPr lang="en-US" smtClean="0"/>
              <a:pPr/>
              <a:t>4/6/2011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7965A99-6243-4B84-9CAB-F3F35166ED1F}"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DCD8288-CFEC-4231-BAEC-3493EEB1FBC9}" type="datetime1">
              <a:rPr lang="en-US" smtClean="0"/>
              <a:pPr/>
              <a:t>4/6/2011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965A99-6243-4B84-9CAB-F3F35166ED1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package" Target="../embeddings/Microsoft_Excel_Worksheet1.xlsx"/></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1.emf"/><Relationship Id="rId4" Type="http://schemas.openxmlformats.org/officeDocument/2006/relationships/package" Target="../embeddings/Microsoft_Excel_Worksheet2.xlsx"/></Relationships>
</file>

<file path=ppt/slides/_rels/slide1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oleObject" Target="../embeddings/oleObject3.bin"/><Relationship Id="rId7"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12.png"/><Relationship Id="rId4" Type="http://schemas.openxmlformats.org/officeDocument/2006/relationships/oleObject" Target="../embeddings/Microsoft_Excel_97-2003_Worksheet1.xls"/></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package" Target="../embeddings/Microsoft_Excel_Worksheet3.xls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emf"/><Relationship Id="rId4" Type="http://schemas.openxmlformats.org/officeDocument/2006/relationships/package" Target="../embeddings/Microsoft_Excel_Worksheet4.xlsx"/></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38200"/>
            <a:ext cx="7772400" cy="1829761"/>
          </a:xfrm>
        </p:spPr>
        <p:txBody>
          <a:bodyPr>
            <a:normAutofit/>
          </a:bodyPr>
          <a:lstStyle/>
          <a:p>
            <a:pPr algn="ctr"/>
            <a:r>
              <a:rPr lang="sr-Cyrl-CS" sz="2800" dirty="0" smtClean="0"/>
              <a:t>КОМПЈУТЕРСКА СИМУЛАЦИЈА И ВЕШТАЧКА ИНТЕЛИГЕНЦИЈА</a:t>
            </a:r>
            <a:endParaRPr lang="en-US" sz="2800" dirty="0"/>
          </a:p>
        </p:txBody>
      </p:sp>
      <p:sp>
        <p:nvSpPr>
          <p:cNvPr id="3" name="Subtitle 2"/>
          <p:cNvSpPr>
            <a:spLocks noGrp="1"/>
          </p:cNvSpPr>
          <p:nvPr>
            <p:ph type="subTitle" idx="1"/>
          </p:nvPr>
        </p:nvSpPr>
        <p:spPr>
          <a:xfrm>
            <a:off x="838200" y="2743200"/>
            <a:ext cx="7772400" cy="1199704"/>
          </a:xfrm>
        </p:spPr>
        <p:txBody>
          <a:bodyPr>
            <a:noAutofit/>
          </a:bodyPr>
          <a:lstStyle/>
          <a:p>
            <a:pPr algn="ctr"/>
            <a:r>
              <a:rPr lang="sr-Cyrl-CS" sz="1600" b="1" u="sng" dirty="0" smtClean="0"/>
              <a:t>Презентација семинарског рада</a:t>
            </a:r>
            <a:endParaRPr lang="en-US" sz="1600" b="1" u="sng" dirty="0" smtClean="0"/>
          </a:p>
          <a:p>
            <a:pPr algn="ctr"/>
            <a:r>
              <a:rPr lang="sr-Cyrl-CS" sz="1600" dirty="0" smtClean="0"/>
              <a:t>Предметни наставници:</a:t>
            </a:r>
          </a:p>
          <a:p>
            <a:pPr algn="ctr"/>
            <a:r>
              <a:rPr lang="sr-Cyrl-CS" sz="1600" dirty="0" smtClean="0"/>
              <a:t>Проф. др Бојан Бабић</a:t>
            </a:r>
          </a:p>
          <a:p>
            <a:pPr algn="ctr"/>
            <a:r>
              <a:rPr lang="sr-Cyrl-CS" sz="1600" dirty="0" smtClean="0"/>
              <a:t>Проф. др Зоран Миљковић</a:t>
            </a:r>
          </a:p>
          <a:p>
            <a:pPr algn="ctr"/>
            <a:r>
              <a:rPr lang="sr-Cyrl-CS" sz="1600" dirty="0" smtClean="0"/>
              <a:t>Предметни сарадници:</a:t>
            </a:r>
          </a:p>
          <a:p>
            <a:pPr algn="ctr"/>
            <a:r>
              <a:rPr lang="sr-Cyrl-CS" sz="1600" dirty="0" smtClean="0"/>
              <a:t>Марко Митић, дипл. инж. маш</a:t>
            </a:r>
            <a:r>
              <a:rPr lang="en-GB" sz="1600" dirty="0" smtClean="0"/>
              <a:t>.</a:t>
            </a:r>
            <a:endParaRPr lang="sr-Cyrl-CS" sz="1600" dirty="0" smtClean="0"/>
          </a:p>
          <a:p>
            <a:pPr algn="ctr"/>
            <a:r>
              <a:rPr lang="sr-Cyrl-CS" sz="1600" dirty="0" smtClean="0"/>
              <a:t>Милица Петровић, дипл. инж. маш.</a:t>
            </a:r>
          </a:p>
          <a:p>
            <a:pPr algn="ctr"/>
            <a:r>
              <a:rPr lang="sr-Cyrl-CS" sz="1600" dirty="0" smtClean="0"/>
              <a:t>Београд, 2011.</a:t>
            </a:r>
          </a:p>
          <a:p>
            <a:pPr algn="ctr"/>
            <a:endParaRPr lang="en-US" sz="1600" dirty="0"/>
          </a:p>
        </p:txBody>
      </p:sp>
      <p:sp>
        <p:nvSpPr>
          <p:cNvPr id="4" name="Rectangle 3"/>
          <p:cNvSpPr>
            <a:spLocks noChangeArrowheads="1"/>
          </p:cNvSpPr>
          <p:nvPr/>
        </p:nvSpPr>
        <p:spPr bwMode="auto">
          <a:xfrm>
            <a:off x="4343400" y="457200"/>
            <a:ext cx="4491038" cy="1046440"/>
          </a:xfrm>
          <a:prstGeom prst="rect">
            <a:avLst/>
          </a:prstGeom>
          <a:noFill/>
          <a:ln w="9525">
            <a:noFill/>
            <a:miter lim="800000"/>
            <a:headEnd/>
            <a:tailEnd/>
          </a:ln>
        </p:spPr>
        <p:txBody>
          <a:bodyPr wrap="square" anchor="ctr">
            <a:spAutoFit/>
          </a:bodyPr>
          <a:lstStyle/>
          <a:p>
            <a:r>
              <a:rPr lang="sr-Cyrl-CS" sz="2300" b="1" dirty="0">
                <a:cs typeface="Times New Roman" pitchFamily="18" charset="0"/>
              </a:rPr>
              <a:t>Универзитет у Београду</a:t>
            </a:r>
            <a:endParaRPr lang="en-US" sz="900" dirty="0"/>
          </a:p>
          <a:p>
            <a:pPr eaLnBrk="0" hangingPunct="0"/>
            <a:r>
              <a:rPr lang="sr-Cyrl-CS" sz="2300" b="1" dirty="0">
                <a:cs typeface="Times New Roman" pitchFamily="18" charset="0"/>
              </a:rPr>
              <a:t>Машински факултет</a:t>
            </a:r>
            <a:endParaRPr lang="en-US" sz="900" dirty="0"/>
          </a:p>
          <a:p>
            <a:pPr eaLnBrk="0" hangingPunct="0"/>
            <a:r>
              <a:rPr lang="en-US" sz="1600" dirty="0">
                <a:cs typeface="Times New Roman" pitchFamily="18" charset="0"/>
              </a:rPr>
              <a:t>Катедра за производно машинство</a:t>
            </a:r>
            <a:r>
              <a:rPr lang="en-US" sz="1600" dirty="0"/>
              <a:t> </a:t>
            </a:r>
          </a:p>
        </p:txBody>
      </p:sp>
      <p:pic>
        <p:nvPicPr>
          <p:cNvPr id="5" name="Picture 2" descr="GrbUBMFbw"/>
          <p:cNvPicPr>
            <a:picLocks noChangeAspect="1" noChangeArrowheads="1"/>
          </p:cNvPicPr>
          <p:nvPr/>
        </p:nvPicPr>
        <p:blipFill>
          <a:blip r:embed="rId2"/>
          <a:srcRect/>
          <a:stretch>
            <a:fillRect/>
          </a:stretch>
        </p:blipFill>
        <p:spPr bwMode="auto">
          <a:xfrm>
            <a:off x="928688" y="357166"/>
            <a:ext cx="1255712" cy="12462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rmAutofit/>
          </a:bodyPr>
          <a:lstStyle/>
          <a:p>
            <a:pPr algn="ctr"/>
            <a:r>
              <a:rPr lang="sr-Cyrl-CS" sz="3200" b="0" dirty="0" smtClean="0"/>
              <a:t>5 торти дневно</a:t>
            </a:r>
            <a:endParaRPr lang="en-US" sz="3200" b="0" dirty="0"/>
          </a:p>
        </p:txBody>
      </p:sp>
      <p:pic>
        <p:nvPicPr>
          <p:cNvPr id="22530" name="Picture 1"/>
          <p:cNvPicPr>
            <a:picLocks noChangeAspect="1" noChangeArrowheads="1"/>
          </p:cNvPicPr>
          <p:nvPr/>
        </p:nvPicPr>
        <p:blipFill>
          <a:blip r:embed="rId2"/>
          <a:srcRect/>
          <a:stretch>
            <a:fillRect/>
          </a:stretch>
        </p:blipFill>
        <p:spPr bwMode="auto">
          <a:xfrm>
            <a:off x="533400" y="685800"/>
            <a:ext cx="8153400" cy="2209800"/>
          </a:xfrm>
          <a:prstGeom prst="rect">
            <a:avLst/>
          </a:prstGeom>
          <a:noFill/>
          <a:ln w="9525">
            <a:noFill/>
            <a:miter lim="800000"/>
            <a:headEnd/>
            <a:tailEnd/>
          </a:ln>
        </p:spPr>
      </p:pic>
      <p:graphicFrame>
        <p:nvGraphicFramePr>
          <p:cNvPr id="5" name="Table 4"/>
          <p:cNvGraphicFramePr>
            <a:graphicFrameLocks noGrp="1"/>
          </p:cNvGraphicFramePr>
          <p:nvPr/>
        </p:nvGraphicFramePr>
        <p:xfrm>
          <a:off x="990598" y="3124200"/>
          <a:ext cx="7696203" cy="3319922"/>
        </p:xfrm>
        <a:graphic>
          <a:graphicData uri="http://schemas.openxmlformats.org/drawingml/2006/table">
            <a:tbl>
              <a:tblPr/>
              <a:tblGrid>
                <a:gridCol w="942067"/>
                <a:gridCol w="1181574"/>
                <a:gridCol w="1117706"/>
                <a:gridCol w="910131"/>
                <a:gridCol w="942067"/>
                <a:gridCol w="782394"/>
                <a:gridCol w="926100"/>
                <a:gridCol w="894164"/>
              </a:tblGrid>
              <a:tr h="83472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Дан</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Преостале торте</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Мањак торти</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Зарада од продаје ресторану</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Пенали за мањак</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Могућа зарада</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Зарада од продатих торти</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ПРОФИТ</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971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971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971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971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1200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971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971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971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971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1200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971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6</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1200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1800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-1500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971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16</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3200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4800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-6500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9710">
                <a:tc>
                  <a:txBody>
                    <a:bodyPr/>
                    <a:lstStyle/>
                    <a:p>
                      <a:endParaRPr lang="en-US" sz="1100" dirty="0">
                        <a:solidFill>
                          <a:schemeClr val="tx1">
                            <a:lumMod val="75000"/>
                            <a:lumOff val="25000"/>
                          </a:schemeClr>
                        </a:solidFill>
                        <a:latin typeface="Calibri"/>
                        <a:ea typeface="Times New Roman"/>
                        <a:cs typeface="Times New Roman"/>
                      </a:endParaRPr>
                    </a:p>
                  </a:txBody>
                  <a:tcPr marL="68295" marR="68295"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endParaRPr lang="en-US" sz="1100" dirty="0">
                        <a:solidFill>
                          <a:schemeClr val="tx1">
                            <a:lumMod val="75000"/>
                            <a:lumOff val="25000"/>
                          </a:schemeClr>
                        </a:solidFill>
                        <a:latin typeface="Calibri"/>
                        <a:ea typeface="Times New Roman"/>
                        <a:cs typeface="Times New Roman"/>
                      </a:endParaRPr>
                    </a:p>
                  </a:txBody>
                  <a:tcPr marL="68295" marR="68295"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endParaRPr lang="en-US" sz="1100" dirty="0">
                        <a:solidFill>
                          <a:schemeClr val="tx1">
                            <a:lumMod val="75000"/>
                            <a:lumOff val="25000"/>
                          </a:schemeClr>
                        </a:solidFill>
                        <a:latin typeface="Calibri"/>
                        <a:ea typeface="Times New Roman"/>
                        <a:cs typeface="Times New Roman"/>
                      </a:endParaRPr>
                    </a:p>
                  </a:txBody>
                  <a:tcPr marL="68295" marR="68295"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endParaRPr lang="en-US" sz="1100" dirty="0">
                        <a:solidFill>
                          <a:schemeClr val="tx1">
                            <a:lumMod val="75000"/>
                            <a:lumOff val="25000"/>
                          </a:schemeClr>
                        </a:solidFill>
                        <a:latin typeface="Calibri"/>
                        <a:ea typeface="Times New Roman"/>
                        <a:cs typeface="Times New Roman"/>
                      </a:endParaRPr>
                    </a:p>
                  </a:txBody>
                  <a:tcPr marL="68295" marR="68295"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endParaRPr lang="en-US" sz="1100" dirty="0">
                        <a:solidFill>
                          <a:schemeClr val="tx1">
                            <a:lumMod val="75000"/>
                            <a:lumOff val="25000"/>
                          </a:schemeClr>
                        </a:solidFill>
                        <a:latin typeface="Calibri"/>
                        <a:ea typeface="Times New Roman"/>
                        <a:cs typeface="Times New Roman"/>
                      </a:endParaRPr>
                    </a:p>
                  </a:txBody>
                  <a:tcPr marL="68295" marR="6829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rowSpan="2" gridSpan="2">
                  <a:txBody>
                    <a:bodyPr/>
                    <a:lstStyle/>
                    <a:p>
                      <a:pPr marL="0" marR="0" algn="ctr">
                        <a:spcBef>
                          <a:spcPts val="0"/>
                        </a:spcBef>
                        <a:spcAft>
                          <a:spcPts val="0"/>
                        </a:spcAft>
                      </a:pPr>
                      <a:r>
                        <a:rPr lang="en-US" sz="1100" b="1" dirty="0">
                          <a:solidFill>
                            <a:schemeClr val="tx1">
                              <a:lumMod val="95000"/>
                              <a:lumOff val="5000"/>
                            </a:schemeClr>
                          </a:solidFill>
                          <a:latin typeface="+mn-lt"/>
                          <a:ea typeface="Times New Roman"/>
                          <a:cs typeface="Arial"/>
                        </a:rPr>
                        <a:t>ЗАРАДА ЗА 10 ДАНА</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rowSpan="2" hMerge="1">
                  <a:txBody>
                    <a:bodyPr/>
                    <a:lstStyle/>
                    <a:p>
                      <a:endParaRPr lang="en-US"/>
                    </a:p>
                  </a:txBody>
                  <a:tcPr/>
                </a:tc>
                <a:tc rowSpan="2">
                  <a:txBody>
                    <a:bodyPr/>
                    <a:lstStyle/>
                    <a:p>
                      <a:pPr marL="0" marR="0" algn="ctr">
                        <a:spcBef>
                          <a:spcPts val="0"/>
                        </a:spcBef>
                        <a:spcAft>
                          <a:spcPts val="0"/>
                        </a:spcAft>
                      </a:pPr>
                      <a:r>
                        <a:rPr lang="en-US" sz="1100" b="1" dirty="0">
                          <a:solidFill>
                            <a:schemeClr val="tx1">
                              <a:lumMod val="95000"/>
                              <a:lumOff val="5000"/>
                            </a:schemeClr>
                          </a:solidFill>
                          <a:latin typeface="+mn-lt"/>
                          <a:ea typeface="Times New Roman"/>
                          <a:cs typeface="Arial"/>
                        </a:rPr>
                        <a:t>-4500</a:t>
                      </a:r>
                      <a:endParaRPr lang="en-US" sz="1100" dirty="0">
                        <a:solidFill>
                          <a:schemeClr val="tx1">
                            <a:lumMod val="95000"/>
                            <a:lumOff val="5000"/>
                          </a:schemeClr>
                        </a:solidFill>
                        <a:latin typeface="+mn-lt"/>
                        <a:ea typeface="Times New Roman"/>
                        <a:cs typeface="Times New Roman"/>
                      </a:endParaRPr>
                    </a:p>
                  </a:txBody>
                  <a:tcPr marL="68295" marR="68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98390">
                <a:tc>
                  <a:txBody>
                    <a:bodyPr/>
                    <a:lstStyle/>
                    <a:p>
                      <a:endParaRPr lang="en-US" sz="1100" dirty="0">
                        <a:latin typeface="Calibri"/>
                        <a:ea typeface="Times New Roman"/>
                        <a:cs typeface="Times New Roman"/>
                      </a:endParaRPr>
                    </a:p>
                  </a:txBody>
                  <a:tcPr marL="68295" marR="68295"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295" marR="68295"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295" marR="68295"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295" marR="68295"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8295" marR="68295" marT="0" marB="0" anchor="b">
                    <a:lnL>
                      <a:noFill/>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bl>
          </a:graphicData>
        </a:graphic>
      </p:graphicFrame>
      <p:sp>
        <p:nvSpPr>
          <p:cNvPr id="6" name="Slide Number Placeholder 5"/>
          <p:cNvSpPr>
            <a:spLocks noGrp="1"/>
          </p:cNvSpPr>
          <p:nvPr>
            <p:ph type="sldNum" sz="quarter" idx="12"/>
          </p:nvPr>
        </p:nvSpPr>
        <p:spPr/>
        <p:txBody>
          <a:bodyPr/>
          <a:lstStyle/>
          <a:p>
            <a:fld id="{07965A99-6243-4B84-9CAB-F3F35166ED1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rmAutofit/>
          </a:bodyPr>
          <a:lstStyle/>
          <a:p>
            <a:pPr algn="ctr"/>
            <a:r>
              <a:rPr lang="sr-Cyrl-CS" sz="3200" b="0" dirty="0" smtClean="0"/>
              <a:t>10 торти дневно</a:t>
            </a:r>
            <a:endParaRPr lang="en-US" sz="3200" b="0" dirty="0"/>
          </a:p>
        </p:txBody>
      </p:sp>
      <p:pic>
        <p:nvPicPr>
          <p:cNvPr id="23554" name="Picture 2"/>
          <p:cNvPicPr>
            <a:picLocks noChangeAspect="1" noChangeArrowheads="1"/>
          </p:cNvPicPr>
          <p:nvPr/>
        </p:nvPicPr>
        <p:blipFill>
          <a:blip r:embed="rId2"/>
          <a:srcRect/>
          <a:stretch>
            <a:fillRect/>
          </a:stretch>
        </p:blipFill>
        <p:spPr bwMode="auto">
          <a:xfrm>
            <a:off x="533400" y="685800"/>
            <a:ext cx="8305800" cy="2041525"/>
          </a:xfrm>
          <a:prstGeom prst="rect">
            <a:avLst/>
          </a:prstGeom>
          <a:noFill/>
          <a:ln w="9525">
            <a:noFill/>
            <a:miter lim="800000"/>
            <a:headEnd/>
            <a:tailEnd/>
          </a:ln>
        </p:spPr>
      </p:pic>
      <p:graphicFrame>
        <p:nvGraphicFramePr>
          <p:cNvPr id="5" name="Table 4"/>
          <p:cNvGraphicFramePr>
            <a:graphicFrameLocks noGrp="1"/>
          </p:cNvGraphicFramePr>
          <p:nvPr/>
        </p:nvGraphicFramePr>
        <p:xfrm>
          <a:off x="914400" y="3124200"/>
          <a:ext cx="7924799" cy="3285834"/>
        </p:xfrm>
        <a:graphic>
          <a:graphicData uri="http://schemas.openxmlformats.org/drawingml/2006/table">
            <a:tbl>
              <a:tblPr/>
              <a:tblGrid>
                <a:gridCol w="960089"/>
                <a:gridCol w="1204180"/>
                <a:gridCol w="1139089"/>
                <a:gridCol w="1008906"/>
                <a:gridCol w="960089"/>
                <a:gridCol w="797361"/>
                <a:gridCol w="943815"/>
                <a:gridCol w="911270"/>
              </a:tblGrid>
              <a:tr h="82615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Дан</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Преостале торте</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Мањак торти</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Зарада од продаје ресторану</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Пенали за мањак</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Могућа зарада</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Зарада од продатих торти</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ПРОФИТ</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1200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3</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5</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endParaRPr lang="en-US" sz="1100" dirty="0">
                        <a:latin typeface="Calibri"/>
                        <a:ea typeface="Times New Roman"/>
                        <a:cs typeface="Times New Roman"/>
                      </a:endParaRPr>
                    </a:p>
                  </a:txBody>
                  <a:tcPr marL="67594" marR="6759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594" marR="6759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0" marR="0" algn="ctr">
                        <a:spcBef>
                          <a:spcPts val="0"/>
                        </a:spcBef>
                        <a:spcAft>
                          <a:spcPts val="0"/>
                        </a:spcAft>
                      </a:pPr>
                      <a:r>
                        <a:rPr lang="en-US" sz="1100" b="1" dirty="0">
                          <a:solidFill>
                            <a:srgbClr val="000000"/>
                          </a:solidFill>
                          <a:latin typeface="+mn-lt"/>
                          <a:ea typeface="Times New Roman"/>
                          <a:cs typeface="Arial"/>
                        </a:rPr>
                        <a:t>ЗАРАДА ЗА 10 ДАНА</a:t>
                      </a:r>
                      <a:endParaRPr lang="en-US" sz="1100" dirty="0">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rowSpan="2" hMerge="1">
                  <a:txBody>
                    <a:bodyPr/>
                    <a:lstStyle/>
                    <a:p>
                      <a:endParaRPr lang="en-US"/>
                    </a:p>
                  </a:txBody>
                  <a:tcPr/>
                </a:tc>
                <a:tc rowSpan="2">
                  <a:txBody>
                    <a:bodyPr/>
                    <a:lstStyle/>
                    <a:p>
                      <a:pPr marL="0" marR="0" algn="ctr">
                        <a:spcBef>
                          <a:spcPts val="0"/>
                        </a:spcBef>
                        <a:spcAft>
                          <a:spcPts val="0"/>
                        </a:spcAft>
                      </a:pPr>
                      <a:r>
                        <a:rPr lang="en-US" sz="1100" b="1" dirty="0">
                          <a:solidFill>
                            <a:srgbClr val="000000"/>
                          </a:solidFill>
                          <a:latin typeface="+mn-lt"/>
                          <a:ea typeface="Times New Roman"/>
                          <a:cs typeface="Arial"/>
                        </a:rPr>
                        <a:t>12000</a:t>
                      </a:r>
                      <a:endParaRPr lang="en-US" sz="1100" dirty="0">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94300">
                <a:tc>
                  <a:txBody>
                    <a:bodyPr/>
                    <a:lstStyle/>
                    <a:p>
                      <a:endParaRPr lang="en-US" sz="1100" dirty="0">
                        <a:latin typeface="Calibri"/>
                        <a:ea typeface="Times New Roman"/>
                        <a:cs typeface="Times New Roman"/>
                      </a:endParaRPr>
                    </a:p>
                  </a:txBody>
                  <a:tcPr marL="67594" marR="67594"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594" marR="67594" marT="0" marB="0" anchor="b">
                    <a:lnL>
                      <a:noFill/>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bl>
          </a:graphicData>
        </a:graphic>
      </p:graphicFrame>
      <p:sp>
        <p:nvSpPr>
          <p:cNvPr id="6" name="Slide Number Placeholder 5"/>
          <p:cNvSpPr>
            <a:spLocks noGrp="1"/>
          </p:cNvSpPr>
          <p:nvPr>
            <p:ph type="sldNum" sz="quarter" idx="12"/>
          </p:nvPr>
        </p:nvSpPr>
        <p:spPr/>
        <p:txBody>
          <a:bodyPr/>
          <a:lstStyle/>
          <a:p>
            <a:fld id="{07965A99-6243-4B84-9CAB-F3F35166ED1F}"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09600"/>
          </a:xfrm>
        </p:spPr>
        <p:txBody>
          <a:bodyPr>
            <a:normAutofit/>
          </a:bodyPr>
          <a:lstStyle/>
          <a:p>
            <a:pPr algn="ctr"/>
            <a:r>
              <a:rPr lang="sr-Cyrl-CS" sz="3200" b="0" dirty="0" smtClean="0"/>
              <a:t>20 торти дневно</a:t>
            </a:r>
            <a:endParaRPr lang="en-US" sz="3200" b="0" dirty="0"/>
          </a:p>
        </p:txBody>
      </p:sp>
      <p:pic>
        <p:nvPicPr>
          <p:cNvPr id="24578" name="Picture 2"/>
          <p:cNvPicPr>
            <a:picLocks noChangeAspect="1" noChangeArrowheads="1"/>
          </p:cNvPicPr>
          <p:nvPr/>
        </p:nvPicPr>
        <p:blipFill>
          <a:blip r:embed="rId2"/>
          <a:srcRect/>
          <a:stretch>
            <a:fillRect/>
          </a:stretch>
        </p:blipFill>
        <p:spPr bwMode="auto">
          <a:xfrm>
            <a:off x="457200" y="609600"/>
            <a:ext cx="8382000" cy="2133600"/>
          </a:xfrm>
          <a:prstGeom prst="rect">
            <a:avLst/>
          </a:prstGeom>
          <a:noFill/>
          <a:ln w="9525">
            <a:noFill/>
            <a:miter lim="800000"/>
            <a:headEnd/>
            <a:tailEnd/>
          </a:ln>
        </p:spPr>
      </p:pic>
      <p:graphicFrame>
        <p:nvGraphicFramePr>
          <p:cNvPr id="5" name="Table 4"/>
          <p:cNvGraphicFramePr>
            <a:graphicFrameLocks noGrp="1"/>
          </p:cNvGraphicFramePr>
          <p:nvPr/>
        </p:nvGraphicFramePr>
        <p:xfrm>
          <a:off x="914399" y="3048000"/>
          <a:ext cx="7924801" cy="3285834"/>
        </p:xfrm>
        <a:graphic>
          <a:graphicData uri="http://schemas.openxmlformats.org/drawingml/2006/table">
            <a:tbl>
              <a:tblPr/>
              <a:tblGrid>
                <a:gridCol w="960089"/>
                <a:gridCol w="1204180"/>
                <a:gridCol w="1139089"/>
                <a:gridCol w="1008906"/>
                <a:gridCol w="960089"/>
                <a:gridCol w="797362"/>
                <a:gridCol w="943816"/>
                <a:gridCol w="911270"/>
              </a:tblGrid>
              <a:tr h="82615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Дан</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Преостале торте</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Мањак торти</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Зарада од продаје ресторану</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Пенали за мањак</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Могућа зарада</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Зарада од продатих торти</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ПРОФИТ</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12000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12</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13</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13000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2500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7762">
                <a:tc>
                  <a:txBody>
                    <a:bodyPr/>
                    <a:lstStyle/>
                    <a:p>
                      <a:endParaRPr lang="en-US" sz="1100" dirty="0">
                        <a:latin typeface="Calibri"/>
                        <a:ea typeface="Times New Roman"/>
                        <a:cs typeface="Times New Roman"/>
                      </a:endParaRPr>
                    </a:p>
                  </a:txBody>
                  <a:tcPr marL="67594" marR="6759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594" marR="6759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0" marR="0" algn="ctr">
                        <a:spcBef>
                          <a:spcPts val="0"/>
                        </a:spcBef>
                        <a:spcAft>
                          <a:spcPts val="0"/>
                        </a:spcAft>
                      </a:pPr>
                      <a:r>
                        <a:rPr lang="en-US" sz="1100" b="1" dirty="0">
                          <a:solidFill>
                            <a:schemeClr val="tx1">
                              <a:lumMod val="95000"/>
                              <a:lumOff val="5000"/>
                            </a:schemeClr>
                          </a:solidFill>
                          <a:latin typeface="+mn-lt"/>
                          <a:ea typeface="Times New Roman"/>
                          <a:cs typeface="Arial"/>
                        </a:rPr>
                        <a:t>ЗАРАДА ЗА 10 ДАНА</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rowSpan="2" hMerge="1">
                  <a:txBody>
                    <a:bodyPr/>
                    <a:lstStyle/>
                    <a:p>
                      <a:endParaRPr lang="en-US"/>
                    </a:p>
                  </a:txBody>
                  <a:tcPr/>
                </a:tc>
                <a:tc rowSpan="2">
                  <a:txBody>
                    <a:bodyPr/>
                    <a:lstStyle/>
                    <a:p>
                      <a:pPr marL="0" marR="0" algn="ctr">
                        <a:spcBef>
                          <a:spcPts val="0"/>
                        </a:spcBef>
                        <a:spcAft>
                          <a:spcPts val="0"/>
                        </a:spcAft>
                      </a:pPr>
                      <a:r>
                        <a:rPr lang="en-US" sz="1100" b="1" dirty="0">
                          <a:solidFill>
                            <a:schemeClr val="tx1">
                              <a:lumMod val="95000"/>
                              <a:lumOff val="5000"/>
                            </a:schemeClr>
                          </a:solidFill>
                          <a:latin typeface="+mn-lt"/>
                          <a:ea typeface="Times New Roman"/>
                          <a:cs typeface="Arial"/>
                        </a:rPr>
                        <a:t>7000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94300">
                <a:tc>
                  <a:txBody>
                    <a:bodyPr/>
                    <a:lstStyle/>
                    <a:p>
                      <a:endParaRPr lang="en-US" sz="1100" dirty="0">
                        <a:latin typeface="Calibri"/>
                        <a:ea typeface="Times New Roman"/>
                        <a:cs typeface="Times New Roman"/>
                      </a:endParaRPr>
                    </a:p>
                  </a:txBody>
                  <a:tcPr marL="67594" marR="67594"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594" marR="67594" marT="0" marB="0" anchor="b">
                    <a:lnL>
                      <a:noFill/>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bl>
          </a:graphicData>
        </a:graphic>
      </p:graphicFrame>
      <p:sp>
        <p:nvSpPr>
          <p:cNvPr id="6" name="Slide Number Placeholder 5"/>
          <p:cNvSpPr>
            <a:spLocks noGrp="1"/>
          </p:cNvSpPr>
          <p:nvPr>
            <p:ph type="sldNum" sz="quarter" idx="12"/>
          </p:nvPr>
        </p:nvSpPr>
        <p:spPr/>
        <p:txBody>
          <a:bodyPr/>
          <a:lstStyle/>
          <a:p>
            <a:fld id="{07965A99-6243-4B84-9CAB-F3F35166ED1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rmAutofit/>
          </a:bodyPr>
          <a:lstStyle/>
          <a:p>
            <a:pPr algn="ctr"/>
            <a:r>
              <a:rPr lang="sr-Cyrl-CS" sz="3200" b="0" dirty="0" smtClean="0"/>
              <a:t>25 торти дневно</a:t>
            </a:r>
            <a:endParaRPr lang="en-US" sz="3200" b="0" dirty="0"/>
          </a:p>
        </p:txBody>
      </p:sp>
      <p:pic>
        <p:nvPicPr>
          <p:cNvPr id="25602" name="Picture 2"/>
          <p:cNvPicPr>
            <a:picLocks noChangeAspect="1" noChangeArrowheads="1"/>
          </p:cNvPicPr>
          <p:nvPr/>
        </p:nvPicPr>
        <p:blipFill>
          <a:blip r:embed="rId2"/>
          <a:srcRect/>
          <a:stretch>
            <a:fillRect/>
          </a:stretch>
        </p:blipFill>
        <p:spPr bwMode="auto">
          <a:xfrm>
            <a:off x="533400" y="685800"/>
            <a:ext cx="8305800" cy="2105025"/>
          </a:xfrm>
          <a:prstGeom prst="rect">
            <a:avLst/>
          </a:prstGeom>
          <a:noFill/>
          <a:ln w="9525">
            <a:noFill/>
            <a:miter lim="800000"/>
            <a:headEnd/>
            <a:tailEnd/>
          </a:ln>
        </p:spPr>
      </p:pic>
      <p:graphicFrame>
        <p:nvGraphicFramePr>
          <p:cNvPr id="5" name="Table 4"/>
          <p:cNvGraphicFramePr>
            <a:graphicFrameLocks noGrp="1"/>
          </p:cNvGraphicFramePr>
          <p:nvPr/>
        </p:nvGraphicFramePr>
        <p:xfrm>
          <a:off x="914400" y="3200400"/>
          <a:ext cx="7924799" cy="3216435"/>
        </p:xfrm>
        <a:graphic>
          <a:graphicData uri="http://schemas.openxmlformats.org/drawingml/2006/table">
            <a:tbl>
              <a:tblPr/>
              <a:tblGrid>
                <a:gridCol w="953432"/>
                <a:gridCol w="1195830"/>
                <a:gridCol w="1131191"/>
                <a:gridCol w="1026960"/>
                <a:gridCol w="953432"/>
                <a:gridCol w="791834"/>
                <a:gridCol w="941312"/>
                <a:gridCol w="930808"/>
              </a:tblGrid>
              <a:tr h="773809">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Дан</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Преостале торте</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Мањак торти</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Зарада од продаје ресторану</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Пенали за мањак</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Могућа зарада</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Зарада од продатих торти</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ПРОФИТ</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646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14</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646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14</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646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16</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646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7500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646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17</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8500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646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-2500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646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13</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6500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12000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646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16</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646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5500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14000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2000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6460">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3500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18000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4000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6460">
                <a:tc>
                  <a:txBody>
                    <a:bodyPr/>
                    <a:lstStyle/>
                    <a:p>
                      <a:endParaRPr lang="en-US" sz="1100" dirty="0">
                        <a:latin typeface="Calibri"/>
                        <a:ea typeface="Times New Roman"/>
                        <a:cs typeface="Times New Roman"/>
                      </a:endParaRPr>
                    </a:p>
                  </a:txBody>
                  <a:tcPr marL="67126" marR="67126"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126" marR="67126"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126" marR="67126"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126" marR="67126"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126" marR="67126"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0" marR="0" algn="ctr">
                        <a:spcBef>
                          <a:spcPts val="0"/>
                        </a:spcBef>
                        <a:spcAft>
                          <a:spcPts val="0"/>
                        </a:spcAft>
                      </a:pPr>
                      <a:r>
                        <a:rPr lang="en-US" sz="1100" b="1" dirty="0">
                          <a:solidFill>
                            <a:schemeClr val="tx1">
                              <a:lumMod val="95000"/>
                              <a:lumOff val="5000"/>
                            </a:schemeClr>
                          </a:solidFill>
                          <a:latin typeface="+mn-lt"/>
                          <a:ea typeface="Times New Roman"/>
                          <a:cs typeface="Arial"/>
                        </a:rPr>
                        <a:t>ЗАРАДА ЗА 10 ДАНА</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rowSpan="2" hMerge="1">
                  <a:txBody>
                    <a:bodyPr/>
                    <a:lstStyle/>
                    <a:p>
                      <a:endParaRPr lang="en-US"/>
                    </a:p>
                  </a:txBody>
                  <a:tcPr/>
                </a:tc>
                <a:tc rowSpan="2">
                  <a:txBody>
                    <a:bodyPr/>
                    <a:lstStyle/>
                    <a:p>
                      <a:pPr marL="0" marR="0" algn="ctr">
                        <a:spcBef>
                          <a:spcPts val="0"/>
                        </a:spcBef>
                        <a:spcAft>
                          <a:spcPts val="0"/>
                        </a:spcAft>
                      </a:pPr>
                      <a:r>
                        <a:rPr lang="en-US" sz="1100" b="1" dirty="0">
                          <a:solidFill>
                            <a:schemeClr val="tx1">
                              <a:lumMod val="95000"/>
                              <a:lumOff val="5000"/>
                            </a:schemeClr>
                          </a:solidFill>
                          <a:latin typeface="+mn-lt"/>
                          <a:ea typeface="Times New Roman"/>
                          <a:cs typeface="Arial"/>
                        </a:rPr>
                        <a:t>3500</a:t>
                      </a:r>
                      <a:endParaRPr lang="en-US" sz="1100" dirty="0">
                        <a:solidFill>
                          <a:schemeClr val="tx1">
                            <a:lumMod val="95000"/>
                            <a:lumOff val="5000"/>
                          </a:schemeClr>
                        </a:solidFill>
                        <a:latin typeface="+mn-lt"/>
                        <a:ea typeface="Times New Roman"/>
                        <a:cs typeface="Times New Roman"/>
                      </a:endParaRPr>
                    </a:p>
                  </a:txBody>
                  <a:tcPr marL="67126" marR="67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91566">
                <a:tc>
                  <a:txBody>
                    <a:bodyPr/>
                    <a:lstStyle/>
                    <a:p>
                      <a:endParaRPr lang="en-US" sz="1100" dirty="0">
                        <a:latin typeface="Calibri"/>
                        <a:ea typeface="Times New Roman"/>
                        <a:cs typeface="Times New Roman"/>
                      </a:endParaRPr>
                    </a:p>
                  </a:txBody>
                  <a:tcPr marL="67126" marR="67126"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126" marR="67126"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126" marR="67126"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126" marR="67126"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126" marR="67126" marT="0" marB="0" anchor="b">
                    <a:lnL>
                      <a:noFill/>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bl>
          </a:graphicData>
        </a:graphic>
      </p:graphicFrame>
      <p:sp>
        <p:nvSpPr>
          <p:cNvPr id="6" name="Slide Number Placeholder 5"/>
          <p:cNvSpPr>
            <a:spLocks noGrp="1"/>
          </p:cNvSpPr>
          <p:nvPr>
            <p:ph type="sldNum" sz="quarter" idx="12"/>
          </p:nvPr>
        </p:nvSpPr>
        <p:spPr/>
        <p:txBody>
          <a:bodyPr/>
          <a:lstStyle/>
          <a:p>
            <a:fld id="{07965A99-6243-4B84-9CAB-F3F35166ED1F}"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0"/>
            <a:ext cx="8229600" cy="685800"/>
          </a:xfrm>
        </p:spPr>
        <p:txBody>
          <a:bodyPr>
            <a:normAutofit/>
          </a:bodyPr>
          <a:lstStyle/>
          <a:p>
            <a:pPr algn="ctr"/>
            <a:r>
              <a:rPr lang="sr-Cyrl-CS" sz="3200" b="0" dirty="0" smtClean="0"/>
              <a:t>30 торти дневно</a:t>
            </a:r>
            <a:endParaRPr lang="en-US" sz="3200" b="0" dirty="0"/>
          </a:p>
        </p:txBody>
      </p:sp>
      <p:pic>
        <p:nvPicPr>
          <p:cNvPr id="26626" name="Picture 2"/>
          <p:cNvPicPr>
            <a:picLocks noChangeAspect="1" noChangeArrowheads="1"/>
          </p:cNvPicPr>
          <p:nvPr/>
        </p:nvPicPr>
        <p:blipFill>
          <a:blip r:embed="rId2"/>
          <a:srcRect/>
          <a:stretch>
            <a:fillRect/>
          </a:stretch>
        </p:blipFill>
        <p:spPr bwMode="auto">
          <a:xfrm>
            <a:off x="533400" y="609600"/>
            <a:ext cx="8382000" cy="2286000"/>
          </a:xfrm>
          <a:prstGeom prst="rect">
            <a:avLst/>
          </a:prstGeom>
          <a:noFill/>
          <a:ln w="9525">
            <a:noFill/>
            <a:miter lim="800000"/>
            <a:headEnd/>
            <a:tailEnd/>
          </a:ln>
        </p:spPr>
      </p:pic>
      <p:graphicFrame>
        <p:nvGraphicFramePr>
          <p:cNvPr id="5" name="Table 4"/>
          <p:cNvGraphicFramePr>
            <a:graphicFrameLocks noGrp="1"/>
          </p:cNvGraphicFramePr>
          <p:nvPr/>
        </p:nvGraphicFramePr>
        <p:xfrm>
          <a:off x="990601" y="3124200"/>
          <a:ext cx="7924798" cy="3285834"/>
        </p:xfrm>
        <a:graphic>
          <a:graphicData uri="http://schemas.openxmlformats.org/drawingml/2006/table">
            <a:tbl>
              <a:tblPr/>
              <a:tblGrid>
                <a:gridCol w="960089"/>
                <a:gridCol w="1204180"/>
                <a:gridCol w="1139088"/>
                <a:gridCol w="1008906"/>
                <a:gridCol w="960089"/>
                <a:gridCol w="797362"/>
                <a:gridCol w="943815"/>
                <a:gridCol w="911269"/>
              </a:tblGrid>
              <a:tr h="82615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Дан</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Преостале торте</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Мањак торти</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Зарада од продаје ресторану</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Пенали за мањак</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Могућа зарада</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Зарада од продатих торти</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ПРОФИТ</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16</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14000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14</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16000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23</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23</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21</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22</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22</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22</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19</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-500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7762">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16</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14000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1000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7762">
                <a:tc>
                  <a:txBody>
                    <a:bodyPr/>
                    <a:lstStyle/>
                    <a:p>
                      <a:endParaRPr lang="en-US" sz="1100" dirty="0">
                        <a:latin typeface="Calibri"/>
                        <a:ea typeface="Times New Roman"/>
                        <a:cs typeface="Times New Roman"/>
                      </a:endParaRPr>
                    </a:p>
                  </a:txBody>
                  <a:tcPr marL="67594" marR="6759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594" marR="6759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0" marR="0" algn="ctr">
                        <a:spcBef>
                          <a:spcPts val="0"/>
                        </a:spcBef>
                        <a:spcAft>
                          <a:spcPts val="0"/>
                        </a:spcAft>
                      </a:pPr>
                      <a:r>
                        <a:rPr lang="en-US" sz="1100" b="1" dirty="0">
                          <a:solidFill>
                            <a:schemeClr val="tx1">
                              <a:lumMod val="95000"/>
                              <a:lumOff val="5000"/>
                            </a:schemeClr>
                          </a:solidFill>
                          <a:latin typeface="+mn-lt"/>
                          <a:ea typeface="Times New Roman"/>
                          <a:cs typeface="Arial"/>
                        </a:rPr>
                        <a:t>ЗАРАДА ЗА 10 ДАНА</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rowSpan="2" hMerge="1">
                  <a:txBody>
                    <a:bodyPr/>
                    <a:lstStyle/>
                    <a:p>
                      <a:endParaRPr lang="en-US"/>
                    </a:p>
                  </a:txBody>
                  <a:tcPr/>
                </a:tc>
                <a:tc rowSpan="2">
                  <a:txBody>
                    <a:bodyPr/>
                    <a:lstStyle/>
                    <a:p>
                      <a:pPr marL="0" marR="0" algn="ctr">
                        <a:spcBef>
                          <a:spcPts val="0"/>
                        </a:spcBef>
                        <a:spcAft>
                          <a:spcPts val="0"/>
                        </a:spcAft>
                      </a:pPr>
                      <a:r>
                        <a:rPr lang="en-US" sz="1100" b="1" dirty="0">
                          <a:solidFill>
                            <a:schemeClr val="tx1">
                              <a:lumMod val="95000"/>
                              <a:lumOff val="5000"/>
                            </a:schemeClr>
                          </a:solidFill>
                          <a:latin typeface="+mn-lt"/>
                          <a:ea typeface="Times New Roman"/>
                          <a:cs typeface="Arial"/>
                        </a:rPr>
                        <a:t>-9000</a:t>
                      </a:r>
                      <a:endParaRPr lang="en-US" sz="1100" dirty="0">
                        <a:solidFill>
                          <a:schemeClr val="tx1">
                            <a:lumMod val="95000"/>
                            <a:lumOff val="5000"/>
                          </a:schemeClr>
                        </a:solidFill>
                        <a:latin typeface="+mn-lt"/>
                        <a:ea typeface="Times New Roman"/>
                        <a:cs typeface="Times New Roman"/>
                      </a:endParaRPr>
                    </a:p>
                  </a:txBody>
                  <a:tcPr marL="67594" marR="675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94300">
                <a:tc>
                  <a:txBody>
                    <a:bodyPr/>
                    <a:lstStyle/>
                    <a:p>
                      <a:endParaRPr lang="en-US" sz="1100" dirty="0">
                        <a:latin typeface="Calibri"/>
                        <a:ea typeface="Times New Roman"/>
                        <a:cs typeface="Times New Roman"/>
                      </a:endParaRPr>
                    </a:p>
                  </a:txBody>
                  <a:tcPr marL="67594" marR="67594"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594" marR="67594"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594" marR="67594" marT="0" marB="0" anchor="b">
                    <a:lnL>
                      <a:noFill/>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bl>
          </a:graphicData>
        </a:graphic>
      </p:graphicFrame>
      <p:sp>
        <p:nvSpPr>
          <p:cNvPr id="6" name="Slide Number Placeholder 5"/>
          <p:cNvSpPr>
            <a:spLocks noGrp="1"/>
          </p:cNvSpPr>
          <p:nvPr>
            <p:ph type="sldNum" sz="quarter" idx="12"/>
          </p:nvPr>
        </p:nvSpPr>
        <p:spPr/>
        <p:txBody>
          <a:bodyPr/>
          <a:lstStyle/>
          <a:p>
            <a:fld id="{07965A99-6243-4B84-9CAB-F3F35166ED1F}"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1066800"/>
          </a:xfrm>
        </p:spPr>
        <p:txBody>
          <a:bodyPr>
            <a:normAutofit fontScale="92500" lnSpcReduction="20000"/>
          </a:bodyPr>
          <a:lstStyle/>
          <a:p>
            <a:pPr algn="just">
              <a:buFont typeface="Arial" pitchFamily="34" charset="0"/>
              <a:buChar char="•"/>
            </a:pPr>
            <a:r>
              <a:rPr lang="sr-Cyrl-CS" sz="1400" dirty="0" smtClean="0"/>
              <a:t>На основу резултата симулције која обухвата период од 10 дана посластичарница би требало да направи 15 торти сваког дана како би остварила највећи профит. </a:t>
            </a:r>
            <a:endParaRPr lang="en-US" sz="1400" dirty="0" smtClean="0"/>
          </a:p>
          <a:p>
            <a:pPr algn="just">
              <a:buNone/>
            </a:pPr>
            <a:r>
              <a:rPr lang="en-US" sz="1400" dirty="0" smtClean="0"/>
              <a:t>	</a:t>
            </a:r>
          </a:p>
          <a:p>
            <a:pPr algn="just">
              <a:buFont typeface="Arial" pitchFamily="34" charset="0"/>
              <a:buChar char="•"/>
            </a:pPr>
            <a:r>
              <a:rPr lang="sr-Cyrl-CS" sz="1400" dirty="0" smtClean="0"/>
              <a:t>Посластичар ће имати зараду и ако прави 10 или 20 торти дневно, док ако буде правио 5, 25 или 30 торти дневно биће у губицима и без икакве зараде.</a:t>
            </a:r>
          </a:p>
          <a:p>
            <a:pPr algn="just">
              <a:buNone/>
            </a:pPr>
            <a:endParaRPr lang="sr-Cyrl-CS" sz="1400" dirty="0" smtClean="0"/>
          </a:p>
          <a:p>
            <a:pPr algn="just">
              <a:buNone/>
            </a:pPr>
            <a:endParaRPr lang="sr-Cyrl-CS" sz="1400" dirty="0" smtClean="0"/>
          </a:p>
          <a:p>
            <a:pPr algn="just">
              <a:buNone/>
            </a:pPr>
            <a:endParaRPr lang="en-US" sz="1400" dirty="0" smtClean="0"/>
          </a:p>
          <a:p>
            <a:endParaRPr lang="en-US" dirty="0"/>
          </a:p>
        </p:txBody>
      </p:sp>
      <p:sp>
        <p:nvSpPr>
          <p:cNvPr id="3" name="Title 2"/>
          <p:cNvSpPr>
            <a:spLocks noGrp="1"/>
          </p:cNvSpPr>
          <p:nvPr>
            <p:ph type="title"/>
          </p:nvPr>
        </p:nvSpPr>
        <p:spPr>
          <a:xfrm>
            <a:off x="457200" y="381000"/>
            <a:ext cx="8229600" cy="762000"/>
          </a:xfrm>
        </p:spPr>
        <p:txBody>
          <a:bodyPr>
            <a:normAutofit/>
          </a:bodyPr>
          <a:lstStyle/>
          <a:p>
            <a:pPr algn="ctr"/>
            <a:r>
              <a:rPr lang="sr-Cyrl-CS" sz="3200" b="0" dirty="0" smtClean="0"/>
              <a:t>Закључак</a:t>
            </a:r>
            <a:endParaRPr lang="en-US" sz="3200" b="0" dirty="0"/>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7649" name="Object 1"/>
          <p:cNvGraphicFramePr>
            <a:graphicFrameLocks noChangeAspect="1"/>
          </p:cNvGraphicFramePr>
          <p:nvPr/>
        </p:nvGraphicFramePr>
        <p:xfrm>
          <a:off x="1066800" y="2286000"/>
          <a:ext cx="7696200" cy="3657600"/>
        </p:xfrm>
        <a:graphic>
          <a:graphicData uri="http://schemas.openxmlformats.org/presentationml/2006/ole">
            <mc:AlternateContent xmlns:mc="http://schemas.openxmlformats.org/markup-compatibility/2006">
              <mc:Choice xmlns:v="urn:schemas-microsoft-com:vml" Requires="v">
                <p:oleObj spid="_x0000_s27653" name="Worksheet" r:id="rId4" imgW="11630133" imgH="4924398" progId="Excel.Sheet.12">
                  <p:embed/>
                </p:oleObj>
              </mc:Choice>
              <mc:Fallback>
                <p:oleObj name="Worksheet" r:id="rId4" imgW="11630133" imgH="4924398" progId="Excel.Sheet.12">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286000"/>
                        <a:ext cx="7696200"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07965A99-6243-4B84-9CAB-F3F35166ED1F}"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Font typeface="Arial" pitchFamily="34" charset="0"/>
              <a:buChar char="•"/>
            </a:pPr>
            <a:r>
              <a:rPr lang="sr-Cyrl-CS" sz="1400" dirty="0" smtClean="0"/>
              <a:t>Потребно је одредити најбољу стратегију наручивања новина на основу експеримента са 50 понављања.</a:t>
            </a:r>
            <a:endParaRPr lang="en-US" sz="1400" dirty="0" smtClean="0"/>
          </a:p>
          <a:p>
            <a:pPr algn="just">
              <a:buNone/>
            </a:pPr>
            <a:r>
              <a:rPr lang="en-US" sz="1400" dirty="0" smtClean="0"/>
              <a:t> </a:t>
            </a:r>
          </a:p>
          <a:p>
            <a:pPr algn="just">
              <a:buFont typeface="Arial" pitchFamily="34" charset="0"/>
              <a:buChar char="•"/>
            </a:pPr>
            <a:r>
              <a:rPr lang="en-US" sz="1400" b="1" dirty="0" smtClean="0"/>
              <a:t>Профит = ( Цена продаје) – ( Цена куповине) – ( * ) + ( ** </a:t>
            </a:r>
            <a:r>
              <a:rPr lang="en-US" sz="1400" dirty="0" smtClean="0"/>
              <a:t>)</a:t>
            </a:r>
          </a:p>
          <a:p>
            <a:pPr algn="just">
              <a:buNone/>
            </a:pPr>
            <a:r>
              <a:rPr lang="en-US" sz="1400" dirty="0" smtClean="0"/>
              <a:t> </a:t>
            </a:r>
            <a:r>
              <a:rPr lang="sr-Cyrl-CS" sz="1400" dirty="0" smtClean="0"/>
              <a:t>	</a:t>
            </a:r>
          </a:p>
          <a:p>
            <a:pPr algn="just">
              <a:buNone/>
            </a:pPr>
            <a:r>
              <a:rPr lang="sr-Cyrl-CS" sz="1400" dirty="0" smtClean="0"/>
              <a:t>	</a:t>
            </a:r>
            <a:r>
              <a:rPr lang="en-US" sz="1400" dirty="0" smtClean="0"/>
              <a:t>( * ) - Изгубљен профит услед потражње новина која правазилази број набављених новина</a:t>
            </a:r>
          </a:p>
          <a:p>
            <a:pPr algn="just">
              <a:buNone/>
            </a:pPr>
            <a:r>
              <a:rPr lang="en-US" sz="1400" dirty="0" smtClean="0"/>
              <a:t> </a:t>
            </a:r>
            <a:r>
              <a:rPr lang="sr-Cyrl-CS" sz="1400" dirty="0" smtClean="0"/>
              <a:t>	</a:t>
            </a:r>
            <a:r>
              <a:rPr lang="en-US" sz="1400" dirty="0" smtClean="0"/>
              <a:t>( ** ) - Профит од продаје не продатих новина фирми за рециклажу</a:t>
            </a:r>
          </a:p>
          <a:p>
            <a:pPr algn="just">
              <a:buNone/>
            </a:pPr>
            <a:r>
              <a:rPr lang="en-US" sz="1400" dirty="0" smtClean="0"/>
              <a:t> </a:t>
            </a:r>
            <a:r>
              <a:rPr lang="sr-Cyrl-CS" sz="1400" dirty="0" smtClean="0"/>
              <a:t>	</a:t>
            </a:r>
          </a:p>
          <a:p>
            <a:pPr algn="just">
              <a:buFont typeface="Arial" pitchFamily="34" charset="0"/>
              <a:buChar char="•"/>
            </a:pPr>
            <a:r>
              <a:rPr lang="en-US" sz="1400" dirty="0" smtClean="0"/>
              <a:t>Набавка новина је ограничена условом да се оне могу купити само у пакетима од по десет комада новина у пакету.</a:t>
            </a:r>
          </a:p>
          <a:p>
            <a:pPr algn="just">
              <a:buFont typeface="Arial" pitchFamily="34" charset="0"/>
              <a:buChar char="•"/>
            </a:pPr>
            <a:endParaRPr lang="sr-Cyrl-CS" sz="1400" dirty="0" smtClean="0"/>
          </a:p>
          <a:p>
            <a:pPr algn="just">
              <a:buFont typeface="Arial" pitchFamily="34" charset="0"/>
              <a:buChar char="•"/>
            </a:pPr>
            <a:r>
              <a:rPr lang="en-US" sz="1400" dirty="0" smtClean="0"/>
              <a:t>Наш посао у овом задатку је био да одредимо оптималну и најпрофитабилнију количину наручених новина које треба свакодневно да поручи продавац истих.</a:t>
            </a:r>
            <a:endParaRPr lang="en-US" sz="1400" dirty="0"/>
          </a:p>
        </p:txBody>
      </p:sp>
      <p:sp>
        <p:nvSpPr>
          <p:cNvPr id="3" name="Title 2"/>
          <p:cNvSpPr>
            <a:spLocks noGrp="1"/>
          </p:cNvSpPr>
          <p:nvPr>
            <p:ph type="title"/>
          </p:nvPr>
        </p:nvSpPr>
        <p:spPr>
          <a:xfrm>
            <a:off x="457200" y="381000"/>
            <a:ext cx="8229600" cy="762000"/>
          </a:xfrm>
        </p:spPr>
        <p:txBody>
          <a:bodyPr>
            <a:normAutofit/>
          </a:bodyPr>
          <a:lstStyle/>
          <a:p>
            <a:pPr algn="ctr"/>
            <a:r>
              <a:rPr lang="sr-Cyrl-CS" sz="3200" b="0" dirty="0" smtClean="0"/>
              <a:t>Задатак 2.2</a:t>
            </a:r>
            <a:endParaRPr lang="en-US" sz="3200" b="0" dirty="0"/>
          </a:p>
        </p:txBody>
      </p:sp>
      <p:sp>
        <p:nvSpPr>
          <p:cNvPr id="4" name="Slide Number Placeholder 3"/>
          <p:cNvSpPr>
            <a:spLocks noGrp="1"/>
          </p:cNvSpPr>
          <p:nvPr>
            <p:ph type="sldNum" sz="quarter" idx="12"/>
          </p:nvPr>
        </p:nvSpPr>
        <p:spPr/>
        <p:txBody>
          <a:bodyPr/>
          <a:lstStyle/>
          <a:p>
            <a:fld id="{07965A99-6243-4B84-9CAB-F3F35166ED1F}"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609600"/>
          </a:xfrm>
        </p:spPr>
        <p:txBody>
          <a:bodyPr>
            <a:normAutofit fontScale="90000"/>
          </a:bodyPr>
          <a:lstStyle/>
          <a:p>
            <a:pPr algn="ctr"/>
            <a:r>
              <a:rPr lang="sr-Cyrl-CS" sz="3600" b="0" dirty="0" smtClean="0"/>
              <a:t>Експериментални резултати</a:t>
            </a:r>
            <a:endParaRPr lang="en-US" sz="3600" b="0" dirty="0"/>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8673" name="Object 1"/>
          <p:cNvGraphicFramePr>
            <a:graphicFrameLocks noChangeAspect="1"/>
          </p:cNvGraphicFramePr>
          <p:nvPr/>
        </p:nvGraphicFramePr>
        <p:xfrm>
          <a:off x="304800" y="1295400"/>
          <a:ext cx="8534400" cy="3200400"/>
        </p:xfrm>
        <a:graphic>
          <a:graphicData uri="http://schemas.openxmlformats.org/presentationml/2006/ole">
            <mc:AlternateContent xmlns:mc="http://schemas.openxmlformats.org/markup-compatibility/2006">
              <mc:Choice xmlns:v="urn:schemas-microsoft-com:vml" Requires="v">
                <p:oleObj spid="_x0000_s28677" name="Worksheet" r:id="rId4" imgW="5200681" imgH="1000104" progId="Excel.Sheet.12">
                  <p:embed/>
                </p:oleObj>
              </mc:Choice>
              <mc:Fallback>
                <p:oleObj name="Worksheet" r:id="rId4" imgW="5200681" imgH="1000104" progId="Excel.Sheet.12">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295400"/>
                        <a:ext cx="8534400" cy="320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Slide Number Placeholder 5"/>
          <p:cNvSpPr>
            <a:spLocks noGrp="1"/>
          </p:cNvSpPr>
          <p:nvPr>
            <p:ph type="sldNum" sz="quarter" idx="12"/>
          </p:nvPr>
        </p:nvSpPr>
        <p:spPr/>
        <p:txBody>
          <a:bodyPr/>
          <a:lstStyle/>
          <a:p>
            <a:fld id="{07965A99-6243-4B84-9CAB-F3F35166ED1F}"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8229600" cy="685800"/>
          </a:xfrm>
        </p:spPr>
        <p:txBody>
          <a:bodyPr>
            <a:normAutofit/>
          </a:bodyPr>
          <a:lstStyle/>
          <a:p>
            <a:pPr algn="ctr"/>
            <a:r>
              <a:rPr lang="sr-Cyrl-CS" sz="3200" b="0" dirty="0" smtClean="0"/>
              <a:t>Експериментални резултати</a:t>
            </a:r>
            <a:endParaRPr lang="en-US" sz="3200" b="0" dirty="0"/>
          </a:p>
        </p:txBody>
      </p:sp>
      <p:sp>
        <p:nvSpPr>
          <p:cNvPr id="706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0657" name="Chart 1"/>
          <p:cNvGraphicFramePr>
            <a:graphicFrameLocks/>
          </p:cNvGraphicFramePr>
          <p:nvPr/>
        </p:nvGraphicFramePr>
        <p:xfrm>
          <a:off x="228600" y="1219200"/>
          <a:ext cx="4038600" cy="3048000"/>
        </p:xfrm>
        <a:graphic>
          <a:graphicData uri="http://schemas.openxmlformats.org/presentationml/2006/ole">
            <mc:AlternateContent xmlns:mc="http://schemas.openxmlformats.org/markup-compatibility/2006">
              <mc:Choice xmlns:v="urn:schemas-microsoft-com:vml" Requires="v">
                <p:oleObj spid="_x0000_s70666" name="Chart" r:id="rId4" imgW="5980694" imgH="3889585" progId="Excel.Sheet.8">
                  <p:embed/>
                </p:oleObj>
              </mc:Choice>
              <mc:Fallback>
                <p:oleObj name="Chart" r:id="rId4" imgW="5980694" imgH="3889585" progId="Excel.Sheet.8">
                  <p:embed/>
                  <p:pic>
                    <p:nvPicPr>
                      <p:cNvPr id="0" name="Chart 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219200"/>
                        <a:ext cx="4038600" cy="304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06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0659" name="Chart 1"/>
          <p:cNvGraphicFramePr>
            <a:graphicFrameLocks/>
          </p:cNvGraphicFramePr>
          <p:nvPr/>
        </p:nvGraphicFramePr>
        <p:xfrm>
          <a:off x="4495800" y="1219200"/>
          <a:ext cx="4267200" cy="3048000"/>
        </p:xfrm>
        <a:graphic>
          <a:graphicData uri="http://schemas.openxmlformats.org/presentationml/2006/ole">
            <mc:AlternateContent xmlns:mc="http://schemas.openxmlformats.org/markup-compatibility/2006">
              <mc:Choice xmlns:v="urn:schemas-microsoft-com:vml" Requires="v">
                <p:oleObj spid="_x0000_s70667" name="Chart" r:id="rId7" imgW="5980694" imgH="3889585" progId="Excel.Sheet.8">
                  <p:embed/>
                </p:oleObj>
              </mc:Choice>
              <mc:Fallback>
                <p:oleObj name="Chart" r:id="rId7" imgW="5980694" imgH="3889585" progId="Excel.Sheet.8">
                  <p:embed/>
                  <p:pic>
                    <p:nvPicPr>
                      <p:cNvPr id="0" name="Picture 3"/>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1219200"/>
                        <a:ext cx="4267200" cy="304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07965A99-6243-4B84-9CAB-F3F35166ED1F}"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43000"/>
            <a:ext cx="8229600" cy="1600200"/>
          </a:xfrm>
        </p:spPr>
        <p:txBody>
          <a:bodyPr>
            <a:normAutofit/>
          </a:bodyPr>
          <a:lstStyle/>
          <a:p>
            <a:pPr algn="just">
              <a:buFont typeface="Arial" pitchFamily="34" charset="0"/>
              <a:buChar char="•"/>
            </a:pPr>
            <a:r>
              <a:rPr lang="en-US" sz="1400" dirty="0" smtClean="0"/>
              <a:t>На основу експериментата можемо да закључимо да је оптимална количина новина које би продавац требао да набавља </a:t>
            </a:r>
            <a:r>
              <a:rPr lang="en-US" sz="1400" dirty="0" err="1" smtClean="0"/>
              <a:t>на</a:t>
            </a:r>
            <a:r>
              <a:rPr lang="en-US" sz="1400" dirty="0" smtClean="0"/>
              <a:t> дневном нивоу износи 70 новина</a:t>
            </a:r>
            <a:r>
              <a:rPr lang="sr-Cyrl-CS" sz="1400" dirty="0" smtClean="0"/>
              <a:t>.</a:t>
            </a:r>
          </a:p>
          <a:p>
            <a:pPr algn="just">
              <a:buFont typeface="Arial" pitchFamily="34" charset="0"/>
              <a:buChar char="•"/>
            </a:pPr>
            <a:r>
              <a:rPr lang="sr-Cyrl-CS" sz="1400" dirty="0" smtClean="0"/>
              <a:t>Р</a:t>
            </a:r>
            <a:r>
              <a:rPr lang="en-US" sz="1400" dirty="0" smtClean="0"/>
              <a:t>езултат за 60 примерака</a:t>
            </a:r>
            <a:r>
              <a:rPr lang="sr-Cyrl-CS" sz="1400" dirty="0" smtClean="0"/>
              <a:t> је</a:t>
            </a:r>
            <a:r>
              <a:rPr lang="en-US" sz="1400" dirty="0" smtClean="0"/>
              <a:t> приближан овоме што је вероватно последица експеримента од 50 понављања што може да резултује овако приближним вредностима. </a:t>
            </a:r>
          </a:p>
        </p:txBody>
      </p:sp>
      <p:sp>
        <p:nvSpPr>
          <p:cNvPr id="3" name="Title 2"/>
          <p:cNvSpPr>
            <a:spLocks noGrp="1"/>
          </p:cNvSpPr>
          <p:nvPr>
            <p:ph type="title"/>
          </p:nvPr>
        </p:nvSpPr>
        <p:spPr>
          <a:xfrm>
            <a:off x="457200" y="304800"/>
            <a:ext cx="8229600" cy="685800"/>
          </a:xfrm>
        </p:spPr>
        <p:txBody>
          <a:bodyPr>
            <a:normAutofit/>
          </a:bodyPr>
          <a:lstStyle/>
          <a:p>
            <a:pPr algn="ctr"/>
            <a:r>
              <a:rPr lang="sr-Cyrl-CS" sz="3200" b="0" dirty="0" smtClean="0"/>
              <a:t>Закључак</a:t>
            </a:r>
            <a:endParaRPr lang="en-US" sz="3200" b="0" dirty="0"/>
          </a:p>
        </p:txBody>
      </p:sp>
      <p:sp>
        <p:nvSpPr>
          <p:cNvPr id="30723" name="Rectangle 3"/>
          <p:cNvSpPr>
            <a:spLocks noChangeArrowheads="1"/>
          </p:cNvSpPr>
          <p:nvPr/>
        </p:nvSpPr>
        <p:spPr bwMode="auto">
          <a:xfrm>
            <a:off x="0" y="304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30722" name="Object 2"/>
          <p:cNvGraphicFramePr>
            <a:graphicFrameLocks noChangeAspect="1"/>
          </p:cNvGraphicFramePr>
          <p:nvPr/>
        </p:nvGraphicFramePr>
        <p:xfrm>
          <a:off x="990600" y="2667000"/>
          <a:ext cx="7315200" cy="3429000"/>
        </p:xfrm>
        <a:graphic>
          <a:graphicData uri="http://schemas.openxmlformats.org/presentationml/2006/ole">
            <mc:AlternateContent xmlns:mc="http://schemas.openxmlformats.org/markup-compatibility/2006">
              <mc:Choice xmlns:v="urn:schemas-microsoft-com:vml" Requires="v">
                <p:oleObj spid="_x0000_s30726" name="Worksheet" r:id="rId4" imgW="15344789" imgH="5429174" progId="Excel.Sheet.12">
                  <p:embed/>
                </p:oleObj>
              </mc:Choice>
              <mc:Fallback>
                <p:oleObj name="Worksheet" r:id="rId4" imgW="15344789" imgH="5429174" progId="Excel.Shee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667000"/>
                        <a:ext cx="7315200" cy="342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07965A99-6243-4B84-9CAB-F3F35166ED1F}"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sr-Cyrl-CS" sz="3600" b="1" dirty="0" smtClean="0"/>
              <a:t>Потребно је извршити симулацију рада следећег система: </a:t>
            </a:r>
          </a:p>
          <a:p>
            <a:pPr algn="ctr">
              <a:buNone/>
            </a:pPr>
            <a:endParaRPr lang="sr-Cyrl-CS" sz="3600" b="1" dirty="0" smtClean="0"/>
          </a:p>
          <a:p>
            <a:pPr algn="ctr">
              <a:buNone/>
            </a:pPr>
            <a:r>
              <a:rPr lang="sr-Cyrl-CS" sz="3600" b="1" dirty="0" smtClean="0"/>
              <a:t>ПОСЛАСТИЧАРНИЦА</a:t>
            </a:r>
            <a:endParaRPr lang="en-US" sz="3600" b="1" dirty="0"/>
          </a:p>
        </p:txBody>
      </p:sp>
      <p:sp>
        <p:nvSpPr>
          <p:cNvPr id="3" name="Title 2"/>
          <p:cNvSpPr>
            <a:spLocks noGrp="1"/>
          </p:cNvSpPr>
          <p:nvPr>
            <p:ph type="title"/>
          </p:nvPr>
        </p:nvSpPr>
        <p:spPr>
          <a:xfrm>
            <a:off x="457200" y="228600"/>
            <a:ext cx="8229600" cy="1143000"/>
          </a:xfrm>
        </p:spPr>
        <p:txBody>
          <a:bodyPr>
            <a:normAutofit/>
          </a:bodyPr>
          <a:lstStyle/>
          <a:p>
            <a:pPr algn="ctr"/>
            <a:r>
              <a:rPr lang="sr-Cyrl-CS" sz="3200" b="0" dirty="0" smtClean="0"/>
              <a:t>Задатак 1.</a:t>
            </a:r>
            <a:endParaRPr lang="en-US" sz="3200" b="0" dirty="0"/>
          </a:p>
        </p:txBody>
      </p:sp>
      <p:sp>
        <p:nvSpPr>
          <p:cNvPr id="4" name="Slide Number Placeholder 3"/>
          <p:cNvSpPr>
            <a:spLocks noGrp="1"/>
          </p:cNvSpPr>
          <p:nvPr>
            <p:ph type="sldNum" sz="quarter" idx="12"/>
          </p:nvPr>
        </p:nvSpPr>
        <p:spPr>
          <a:xfrm>
            <a:off x="8382000" y="6407944"/>
            <a:ext cx="631032" cy="365125"/>
          </a:xfrm>
        </p:spPr>
        <p:txBody>
          <a:bodyPr/>
          <a:lstStyle/>
          <a:p>
            <a:r>
              <a:rPr lang="en-US" dirty="0" smtClean="0"/>
              <a:t>2</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3"/>
          </a:xfrm>
        </p:spPr>
        <p:txBody>
          <a:bodyPr>
            <a:normAutofit/>
          </a:bodyPr>
          <a:lstStyle/>
          <a:p>
            <a:pPr algn="just">
              <a:buFont typeface="Arial" pitchFamily="34" charset="0"/>
              <a:buChar char="•"/>
            </a:pPr>
            <a:r>
              <a:rPr lang="sr-Cyrl-CS" sz="1400" dirty="0" smtClean="0"/>
              <a:t>Проценом заснованом на по 10 експеримената, при чему сваки од експеримената има по 400 понављања, потребно је одредити по којој цени лежаја се добија исти укупни трошак за 10000 сати. </a:t>
            </a:r>
          </a:p>
          <a:p>
            <a:pPr>
              <a:buNone/>
            </a:pPr>
            <a:r>
              <a:rPr lang="sr-Cyrl-CS" sz="1400" dirty="0" smtClean="0"/>
              <a:t>	</a:t>
            </a:r>
          </a:p>
          <a:p>
            <a:pPr>
              <a:buFont typeface="Arial" pitchFamily="34" charset="0"/>
              <a:buChar char="•"/>
            </a:pPr>
            <a:r>
              <a:rPr lang="en-US" sz="1400" dirty="0" err="1" smtClean="0"/>
              <a:t>Трошкови</a:t>
            </a:r>
            <a:r>
              <a:rPr lang="en-US" sz="1400" dirty="0" smtClean="0"/>
              <a:t> који утичу </a:t>
            </a:r>
            <a:r>
              <a:rPr lang="en-US" sz="1400" dirty="0" err="1" smtClean="0"/>
              <a:t>на</a:t>
            </a:r>
            <a:r>
              <a:rPr lang="en-US" sz="1400" dirty="0" smtClean="0"/>
              <a:t> цену одржавања су следећи:  </a:t>
            </a:r>
            <a:endParaRPr lang="sr-Cyrl-CS" sz="1400" dirty="0" smtClean="0"/>
          </a:p>
          <a:p>
            <a:pPr>
              <a:buNone/>
            </a:pPr>
            <a:endParaRPr lang="en-US" sz="1400" dirty="0" smtClean="0"/>
          </a:p>
          <a:p>
            <a:pPr lvl="1">
              <a:buFont typeface="Wingdings" pitchFamily="2" charset="2"/>
              <a:buChar char="ü"/>
            </a:pPr>
            <a:r>
              <a:rPr lang="sr-Cyrl-CS" sz="1400" dirty="0" smtClean="0"/>
              <a:t>     </a:t>
            </a:r>
            <a:r>
              <a:rPr lang="en-US" sz="1400" dirty="0" err="1" smtClean="0"/>
              <a:t>Сваки</a:t>
            </a:r>
            <a:r>
              <a:rPr lang="en-US" sz="1400" dirty="0" smtClean="0"/>
              <a:t> минут који глодалица не ради кошта $10</a:t>
            </a:r>
            <a:endParaRPr lang="sr-Cyrl-CS" sz="1400" dirty="0" smtClean="0"/>
          </a:p>
          <a:p>
            <a:pPr lvl="1">
              <a:buNone/>
            </a:pPr>
            <a:endParaRPr lang="en-US" sz="1400" dirty="0" smtClean="0"/>
          </a:p>
          <a:p>
            <a:pPr lvl="1">
              <a:buFont typeface="Wingdings" pitchFamily="2" charset="2"/>
              <a:buChar char="ü"/>
            </a:pPr>
            <a:r>
              <a:rPr lang="sr-Cyrl-CS" sz="1400" dirty="0" smtClean="0"/>
              <a:t>	</a:t>
            </a:r>
            <a:r>
              <a:rPr lang="en-US" sz="1400" dirty="0" err="1" smtClean="0"/>
              <a:t>Поправка</a:t>
            </a:r>
            <a:r>
              <a:rPr lang="en-US" sz="1400" dirty="0" smtClean="0"/>
              <a:t> </a:t>
            </a:r>
            <a:r>
              <a:rPr lang="en-US" sz="1400" dirty="0" err="1" smtClean="0"/>
              <a:t>на</a:t>
            </a:r>
            <a:r>
              <a:rPr lang="en-US" sz="1400" dirty="0" smtClean="0"/>
              <a:t> лицу места кошта $30 </a:t>
            </a:r>
            <a:r>
              <a:rPr lang="en-US" sz="1400" dirty="0" err="1" smtClean="0"/>
              <a:t>по</a:t>
            </a:r>
            <a:r>
              <a:rPr lang="en-US" sz="1400" dirty="0" smtClean="0"/>
              <a:t> </a:t>
            </a:r>
            <a:r>
              <a:rPr lang="en-US" sz="1400" dirty="0" err="1" smtClean="0"/>
              <a:t>сату</a:t>
            </a:r>
            <a:endParaRPr lang="sr-Cyrl-CS" sz="1400" dirty="0" smtClean="0"/>
          </a:p>
          <a:p>
            <a:pPr lvl="1">
              <a:buNone/>
            </a:pPr>
            <a:endParaRPr lang="en-US" sz="1400" dirty="0" smtClean="0"/>
          </a:p>
          <a:p>
            <a:pPr lvl="1">
              <a:buFont typeface="Wingdings" pitchFamily="2" charset="2"/>
              <a:buChar char="ü"/>
            </a:pPr>
            <a:r>
              <a:rPr lang="sr-Cyrl-CS" sz="1400" dirty="0" smtClean="0"/>
              <a:t>	Цена сваког лежаја је $32 </a:t>
            </a:r>
            <a:r>
              <a:rPr lang="sr-Cyrl-CS" sz="1800" dirty="0" smtClean="0"/>
              <a:t> </a:t>
            </a:r>
          </a:p>
          <a:p>
            <a:pPr lvl="1">
              <a:buNone/>
            </a:pPr>
            <a:endParaRPr lang="en-US" sz="1800" dirty="0" smtClean="0"/>
          </a:p>
          <a:p>
            <a:pPr>
              <a:buFont typeface="Arial" pitchFamily="34" charset="0"/>
              <a:buChar char="•"/>
            </a:pPr>
            <a:r>
              <a:rPr lang="sr-Cyrl-CS" sz="1400" dirty="0" smtClean="0"/>
              <a:t>Време које глодалица не ради је време од почетка квара лежаја до тренутка када је глодалица поправљена, а то време се може поделити на време које је потребно мајстору да дође и на време које је потребно за поправку.</a:t>
            </a:r>
            <a:endParaRPr lang="en-US" sz="1400" dirty="0" smtClean="0"/>
          </a:p>
          <a:p>
            <a:pPr>
              <a:buNone/>
            </a:pPr>
            <a:endParaRPr lang="en-US" dirty="0"/>
          </a:p>
        </p:txBody>
      </p:sp>
      <p:sp>
        <p:nvSpPr>
          <p:cNvPr id="3" name="Title 2"/>
          <p:cNvSpPr>
            <a:spLocks noGrp="1"/>
          </p:cNvSpPr>
          <p:nvPr>
            <p:ph type="title"/>
          </p:nvPr>
        </p:nvSpPr>
        <p:spPr>
          <a:xfrm>
            <a:off x="457200" y="533400"/>
            <a:ext cx="8229600" cy="685800"/>
          </a:xfrm>
        </p:spPr>
        <p:txBody>
          <a:bodyPr>
            <a:normAutofit/>
          </a:bodyPr>
          <a:lstStyle/>
          <a:p>
            <a:pPr algn="ctr"/>
            <a:r>
              <a:rPr lang="sr-Cyrl-CS" sz="3200" b="0" dirty="0" smtClean="0"/>
              <a:t>Задатак 2.3</a:t>
            </a:r>
            <a:endParaRPr lang="en-US" sz="3200" b="0" dirty="0"/>
          </a:p>
        </p:txBody>
      </p:sp>
      <p:sp>
        <p:nvSpPr>
          <p:cNvPr id="4" name="Slide Number Placeholder 3"/>
          <p:cNvSpPr>
            <a:spLocks noGrp="1"/>
          </p:cNvSpPr>
          <p:nvPr>
            <p:ph type="sldNum" sz="quarter" idx="12"/>
          </p:nvPr>
        </p:nvSpPr>
        <p:spPr/>
        <p:txBody>
          <a:bodyPr/>
          <a:lstStyle/>
          <a:p>
            <a:fld id="{07965A99-6243-4B84-9CAB-F3F35166ED1F}"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92162"/>
          </a:xfrm>
        </p:spPr>
        <p:txBody>
          <a:bodyPr>
            <a:normAutofit/>
          </a:bodyPr>
          <a:lstStyle/>
          <a:p>
            <a:pPr algn="ctr"/>
            <a:r>
              <a:rPr lang="sr-Cyrl-CS" sz="3200" b="0" dirty="0" smtClean="0"/>
              <a:t>Експериментални резултати</a:t>
            </a:r>
            <a:endParaRPr lang="en-US" sz="3200" b="0" dirty="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31745" name="Object 1"/>
          <p:cNvGraphicFramePr>
            <a:graphicFrameLocks noChangeAspect="1"/>
          </p:cNvGraphicFramePr>
          <p:nvPr/>
        </p:nvGraphicFramePr>
        <p:xfrm>
          <a:off x="381000" y="1981200"/>
          <a:ext cx="8229600" cy="2971800"/>
        </p:xfrm>
        <a:graphic>
          <a:graphicData uri="http://schemas.openxmlformats.org/presentationml/2006/ole">
            <mc:AlternateContent xmlns:mc="http://schemas.openxmlformats.org/markup-compatibility/2006">
              <mc:Choice xmlns:v="urn:schemas-microsoft-com:vml" Requires="v">
                <p:oleObj spid="_x0000_s31749" name="Worksheet" r:id="rId4" imgW="6800890" imgH="2648048" progId="Excel.Sheet.12">
                  <p:embed/>
                </p:oleObj>
              </mc:Choice>
              <mc:Fallback>
                <p:oleObj name="Worksheet" r:id="rId4" imgW="6800890" imgH="2648048" progId="Excel.Sheet.12">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981200"/>
                        <a:ext cx="822960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07965A99-6243-4B84-9CAB-F3F35166ED1F}"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32037"/>
            <a:ext cx="8229600" cy="4525963"/>
          </a:xfrm>
        </p:spPr>
        <p:txBody>
          <a:bodyPr>
            <a:normAutofit/>
          </a:bodyPr>
          <a:lstStyle/>
          <a:p>
            <a:pPr algn="just">
              <a:buFont typeface="Arial" pitchFamily="34" charset="0"/>
              <a:buChar char="•"/>
            </a:pPr>
            <a:r>
              <a:rPr lang="en-US" sz="1800" dirty="0" err="1" smtClean="0"/>
              <a:t>До</a:t>
            </a:r>
            <a:r>
              <a:rPr lang="en-US" sz="1800" dirty="0" smtClean="0"/>
              <a:t> </a:t>
            </a:r>
            <a:r>
              <a:rPr lang="sr-Cyrl-CS" sz="1800" dirty="0" smtClean="0"/>
              <a:t>предходно приказаних</a:t>
            </a:r>
            <a:r>
              <a:rPr lang="en-US" sz="1800" dirty="0" smtClean="0"/>
              <a:t> резултата смо дошли тако што смо проверавали цене одржавања машине за произвољну вредност које је била већа од почетне вредности ($32) и сваким следећим понављањем смо повећавали цену за одређени интервал</a:t>
            </a:r>
            <a:r>
              <a:rPr lang="en-US" sz="1400" dirty="0" smtClean="0"/>
              <a:t>.</a:t>
            </a:r>
            <a:endParaRPr lang="en-US" sz="1400" dirty="0"/>
          </a:p>
        </p:txBody>
      </p:sp>
      <p:sp>
        <p:nvSpPr>
          <p:cNvPr id="3" name="Title 2"/>
          <p:cNvSpPr>
            <a:spLocks noGrp="1"/>
          </p:cNvSpPr>
          <p:nvPr>
            <p:ph type="title"/>
          </p:nvPr>
        </p:nvSpPr>
        <p:spPr>
          <a:xfrm>
            <a:off x="533400" y="381000"/>
            <a:ext cx="8229600" cy="685800"/>
          </a:xfrm>
        </p:spPr>
        <p:txBody>
          <a:bodyPr>
            <a:normAutofit/>
          </a:bodyPr>
          <a:lstStyle/>
          <a:p>
            <a:pPr algn="ctr"/>
            <a:r>
              <a:rPr lang="sr-Cyrl-CS" sz="3200" b="0" dirty="0" smtClean="0"/>
              <a:t>Експериментални резултати</a:t>
            </a:r>
            <a:endParaRPr lang="en-US" sz="3200" b="0" dirty="0"/>
          </a:p>
        </p:txBody>
      </p:sp>
      <p:sp>
        <p:nvSpPr>
          <p:cNvPr id="4" name="Slide Number Placeholder 3"/>
          <p:cNvSpPr>
            <a:spLocks noGrp="1"/>
          </p:cNvSpPr>
          <p:nvPr>
            <p:ph type="sldNum" sz="quarter" idx="12"/>
          </p:nvPr>
        </p:nvSpPr>
        <p:spPr/>
        <p:txBody>
          <a:bodyPr/>
          <a:lstStyle/>
          <a:p>
            <a:fld id="{07965A99-6243-4B84-9CAB-F3F35166ED1F}"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Font typeface="Arial" pitchFamily="34" charset="0"/>
              <a:buChar char="•"/>
            </a:pPr>
            <a:r>
              <a:rPr lang="en-US" sz="1800" dirty="0" err="1" smtClean="0"/>
              <a:t>При</a:t>
            </a:r>
            <a:r>
              <a:rPr lang="en-US" sz="1800" dirty="0" smtClean="0"/>
              <a:t> цени лежаја од отприлике $500 добили смо минималну разлику између просечних вредности за </a:t>
            </a:r>
            <a:r>
              <a:rPr lang="en-US" sz="1800" dirty="0" err="1" smtClean="0"/>
              <a:t>десет</a:t>
            </a:r>
            <a:r>
              <a:rPr lang="en-US" sz="1800" dirty="0" smtClean="0"/>
              <a:t> </a:t>
            </a:r>
            <a:r>
              <a:rPr lang="en-US" sz="1800" dirty="0" err="1" smtClean="0"/>
              <a:t>понављања</a:t>
            </a:r>
            <a:r>
              <a:rPr lang="en-US" sz="1800" dirty="0" smtClean="0"/>
              <a:t>.</a:t>
            </a:r>
            <a:endParaRPr lang="sr-Cyrl-CS" sz="1800" dirty="0" smtClean="0"/>
          </a:p>
          <a:p>
            <a:pPr algn="just">
              <a:buFont typeface="Arial" pitchFamily="34" charset="0"/>
              <a:buChar char="•"/>
            </a:pPr>
            <a:endParaRPr lang="sr-Cyrl-CS" sz="1800" dirty="0" smtClean="0"/>
          </a:p>
          <a:p>
            <a:pPr algn="just">
              <a:buFont typeface="Arial" pitchFamily="34" charset="0"/>
              <a:buChar char="•"/>
            </a:pPr>
            <a:r>
              <a:rPr lang="sr-Cyrl-CS" sz="1800" dirty="0" smtClean="0"/>
              <a:t>Е</a:t>
            </a:r>
            <a:r>
              <a:rPr lang="en-US" sz="1800" dirty="0" err="1" smtClean="0"/>
              <a:t>кспериментом</a:t>
            </a:r>
            <a:r>
              <a:rPr lang="en-US" sz="1800" dirty="0" smtClean="0"/>
              <a:t> смо закључили да је цена трошкова </a:t>
            </a:r>
            <a:r>
              <a:rPr lang="en-US" sz="1800" dirty="0" err="1" smtClean="0"/>
              <a:t>на</a:t>
            </a:r>
            <a:r>
              <a:rPr lang="en-US" sz="1800" dirty="0" smtClean="0"/>
              <a:t> 10000 сати рада машине скоро иста за нови и за стари систем ако је цена једног лежаја приближно $500.</a:t>
            </a:r>
            <a:r>
              <a:rPr lang="sr-Cyrl-CS" sz="1800" dirty="0" smtClean="0"/>
              <a:t> </a:t>
            </a:r>
          </a:p>
          <a:p>
            <a:pPr algn="just">
              <a:buFont typeface="Arial" pitchFamily="34" charset="0"/>
              <a:buChar char="•"/>
            </a:pPr>
            <a:endParaRPr lang="sr-Cyrl-CS" sz="1800" dirty="0" smtClean="0"/>
          </a:p>
          <a:p>
            <a:pPr algn="just">
              <a:buFont typeface="Arial" pitchFamily="34" charset="0"/>
              <a:buChar char="•"/>
            </a:pPr>
            <a:r>
              <a:rPr lang="sr-Cyrl-CS" sz="1800" dirty="0" smtClean="0"/>
              <a:t>П</a:t>
            </a:r>
            <a:r>
              <a:rPr lang="en-US" sz="1800" dirty="0" err="1" smtClean="0"/>
              <a:t>редложени</a:t>
            </a:r>
            <a:r>
              <a:rPr lang="en-US" sz="1800" dirty="0" smtClean="0"/>
              <a:t> систем ефикасан и да смањује цену трошкова рада машине све до цене лежаја од отприлике $450.</a:t>
            </a:r>
          </a:p>
          <a:p>
            <a:pPr>
              <a:buNone/>
            </a:pPr>
            <a:endParaRPr lang="en-US" dirty="0"/>
          </a:p>
        </p:txBody>
      </p:sp>
      <p:sp>
        <p:nvSpPr>
          <p:cNvPr id="3" name="Title 2"/>
          <p:cNvSpPr>
            <a:spLocks noGrp="1"/>
          </p:cNvSpPr>
          <p:nvPr>
            <p:ph type="title"/>
          </p:nvPr>
        </p:nvSpPr>
        <p:spPr>
          <a:xfrm>
            <a:off x="457200" y="304800"/>
            <a:ext cx="8229600" cy="685800"/>
          </a:xfrm>
        </p:spPr>
        <p:txBody>
          <a:bodyPr>
            <a:normAutofit/>
          </a:bodyPr>
          <a:lstStyle/>
          <a:p>
            <a:pPr algn="ctr"/>
            <a:r>
              <a:rPr lang="sr-Cyrl-CS" sz="3200" b="0" dirty="0" smtClean="0"/>
              <a:t>Закључак</a:t>
            </a:r>
            <a:endParaRPr lang="en-US" sz="3200" b="0" dirty="0"/>
          </a:p>
        </p:txBody>
      </p:sp>
      <p:sp>
        <p:nvSpPr>
          <p:cNvPr id="4" name="Slide Number Placeholder 3"/>
          <p:cNvSpPr>
            <a:spLocks noGrp="1"/>
          </p:cNvSpPr>
          <p:nvPr>
            <p:ph type="sldNum" sz="quarter" idx="12"/>
          </p:nvPr>
        </p:nvSpPr>
        <p:spPr/>
        <p:txBody>
          <a:bodyPr/>
          <a:lstStyle/>
          <a:p>
            <a:fld id="{07965A99-6243-4B84-9CAB-F3F35166ED1F}"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Font typeface="Arial" pitchFamily="34" charset="0"/>
              <a:buChar char="•"/>
            </a:pPr>
            <a:r>
              <a:rPr lang="sr-Cyrl-CS" sz="1800" dirty="0" smtClean="0"/>
              <a:t>Технолошки систем се састоји из две машине и једног робота. </a:t>
            </a:r>
            <a:endParaRPr lang="en-US" sz="1800" dirty="0"/>
          </a:p>
        </p:txBody>
      </p:sp>
      <p:sp>
        <p:nvSpPr>
          <p:cNvPr id="3" name="Title 2"/>
          <p:cNvSpPr>
            <a:spLocks noGrp="1"/>
          </p:cNvSpPr>
          <p:nvPr>
            <p:ph type="title"/>
          </p:nvPr>
        </p:nvSpPr>
        <p:spPr/>
        <p:txBody>
          <a:bodyPr>
            <a:normAutofit/>
          </a:bodyPr>
          <a:lstStyle/>
          <a:p>
            <a:pPr algn="ctr"/>
            <a:r>
              <a:rPr lang="sr-Cyrl-CS" sz="3200" b="0" dirty="0" smtClean="0"/>
              <a:t>Задатак 3.1</a:t>
            </a:r>
            <a:endParaRPr lang="en-US" sz="3200" b="0" dirty="0"/>
          </a:p>
        </p:txBody>
      </p:sp>
      <p:graphicFrame>
        <p:nvGraphicFramePr>
          <p:cNvPr id="4" name="Table 3"/>
          <p:cNvGraphicFramePr>
            <a:graphicFrameLocks noGrp="1"/>
          </p:cNvGraphicFramePr>
          <p:nvPr/>
        </p:nvGraphicFramePr>
        <p:xfrm>
          <a:off x="228600" y="2362200"/>
          <a:ext cx="8715375" cy="1641476"/>
        </p:xfrm>
        <a:graphic>
          <a:graphicData uri="http://schemas.openxmlformats.org/drawingml/2006/table">
            <a:tbl>
              <a:tblPr/>
              <a:tblGrid>
                <a:gridCol w="1046162"/>
                <a:gridCol w="1046163"/>
                <a:gridCol w="1046162"/>
                <a:gridCol w="1046163"/>
                <a:gridCol w="1387475"/>
                <a:gridCol w="1785937"/>
                <a:gridCol w="1357313"/>
              </a:tblGrid>
              <a:tr h="374650">
                <a:tc rowSpan="2" gridSpan="4">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sr-Cyrl-CS" sz="1600" b="1" i="0" u="none" strike="noStrike" cap="none" normalizeH="0" baseline="0" dirty="0" smtClean="0">
                          <a:ln>
                            <a:noFill/>
                          </a:ln>
                          <a:solidFill>
                            <a:schemeClr val="tx1"/>
                          </a:solidFill>
                          <a:effectLst/>
                          <a:latin typeface="Arial" charset="0"/>
                          <a:cs typeface="Times New Roman" pitchFamily="18" charset="0"/>
                        </a:rPr>
                        <a:t>Структура технолошких система и интервали времена обраде на машинама</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3">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sr-Cyrl-CS" sz="1600" b="1" i="0" u="none" strike="noStrike" cap="none" normalizeH="0" baseline="0" smtClean="0">
                          <a:ln>
                            <a:noFill/>
                          </a:ln>
                          <a:solidFill>
                            <a:schemeClr val="tx1"/>
                          </a:solidFill>
                          <a:effectLst/>
                          <a:latin typeface="Arial" charset="0"/>
                          <a:cs typeface="Times New Roman" pitchFamily="18" charset="0"/>
                        </a:rPr>
                        <a:t>интервали времена за операције робота</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33413">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sr-Cyrl-CS" sz="1600" b="1" i="0" u="none" strike="noStrike" cap="none" normalizeH="0" baseline="0" smtClean="0">
                          <a:ln>
                            <a:noFill/>
                          </a:ln>
                          <a:solidFill>
                            <a:schemeClr val="tx1"/>
                          </a:solidFill>
                          <a:effectLst/>
                          <a:latin typeface="Arial" charset="0"/>
                          <a:cs typeface="Times New Roman" pitchFamily="18" charset="0"/>
                        </a:rPr>
                        <a:t>хватање</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sr-Cyrl-CS" sz="1600" b="1" i="0" u="none" strike="noStrike" cap="none" normalizeH="0" baseline="0" smtClean="0">
                          <a:ln>
                            <a:noFill/>
                          </a:ln>
                          <a:solidFill>
                            <a:schemeClr val="tx1"/>
                          </a:solidFill>
                          <a:effectLst/>
                          <a:latin typeface="Arial" charset="0"/>
                          <a:cs typeface="Times New Roman" pitchFamily="18" charset="0"/>
                        </a:rPr>
                        <a:t>манипулација</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sr-Cyrl-CS" sz="1600" b="1" i="0" u="none" strike="noStrike" cap="none" normalizeH="0" baseline="0" smtClean="0">
                          <a:ln>
                            <a:noFill/>
                          </a:ln>
                          <a:solidFill>
                            <a:schemeClr val="tx1"/>
                          </a:solidFill>
                          <a:effectLst/>
                          <a:latin typeface="Arial" charset="0"/>
                          <a:cs typeface="Times New Roman" pitchFamily="18" charset="0"/>
                        </a:rPr>
                        <a:t>остављање</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3413">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cs typeface="Times New Roman" pitchFamily="18" charset="0"/>
                        </a:rPr>
                        <a:t>R</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cs typeface="Times New Roman" pitchFamily="18" charset="0"/>
                        </a:rPr>
                        <a:t>M1 60±10</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Arial" charset="0"/>
                          <a:cs typeface="Times New Roman" pitchFamily="18" charset="0"/>
                        </a:rPr>
                        <a:t>R</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Arial" charset="0"/>
                          <a:cs typeface="Times New Roman" pitchFamily="18" charset="0"/>
                        </a:rPr>
                        <a:t>M2 50±5</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cs typeface="Times New Roman" pitchFamily="18" charset="0"/>
                        </a:rPr>
                        <a:t>10±1</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Arial" charset="0"/>
                          <a:cs typeface="Times New Roman" pitchFamily="18" charset="0"/>
                        </a:rPr>
                        <a:t>12±1</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cs typeface="Times New Roman" pitchFamily="18" charset="0"/>
                        </a:rPr>
                        <a:t>7±2</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fld id="{07965A99-6243-4B84-9CAB-F3F35166ED1F}"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8229600" cy="1143000"/>
          </a:xfrm>
        </p:spPr>
        <p:txBody>
          <a:bodyPr>
            <a:noAutofit/>
          </a:bodyPr>
          <a:lstStyle/>
          <a:p>
            <a:pPr algn="ctr"/>
            <a:r>
              <a:rPr lang="sr-Cyrl-CS" sz="3200" b="0" dirty="0" smtClean="0"/>
              <a:t>Диспозиција технолошког система</a:t>
            </a:r>
            <a:endParaRPr lang="en-US" sz="3200" b="0" dirty="0"/>
          </a:p>
        </p:txBody>
      </p:sp>
      <p:pic>
        <p:nvPicPr>
          <p:cNvPr id="11" name="Picture 10" descr="domaci3.1.jpg"/>
          <p:cNvPicPr>
            <a:picLocks noChangeAspect="1"/>
          </p:cNvPicPr>
          <p:nvPr/>
        </p:nvPicPr>
        <p:blipFill>
          <a:blip r:embed="rId2"/>
          <a:stretch>
            <a:fillRect/>
          </a:stretch>
        </p:blipFill>
        <p:spPr>
          <a:xfrm>
            <a:off x="457200" y="1143000"/>
            <a:ext cx="8458200" cy="4787900"/>
          </a:xfrm>
          <a:prstGeom prst="rect">
            <a:avLst/>
          </a:prstGeom>
        </p:spPr>
      </p:pic>
      <p:sp>
        <p:nvSpPr>
          <p:cNvPr id="4" name="Slide Number Placeholder 3"/>
          <p:cNvSpPr>
            <a:spLocks noGrp="1"/>
          </p:cNvSpPr>
          <p:nvPr>
            <p:ph type="sldNum" sz="quarter" idx="12"/>
          </p:nvPr>
        </p:nvSpPr>
        <p:spPr/>
        <p:txBody>
          <a:bodyPr/>
          <a:lstStyle/>
          <a:p>
            <a:fld id="{07965A99-6243-4B84-9CAB-F3F35166ED1F}"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600200"/>
            <a:ext cx="3429000" cy="1515739"/>
          </a:xfrm>
        </p:spPr>
        <p:txBody>
          <a:bodyPr>
            <a:normAutofit fontScale="90000"/>
          </a:bodyPr>
          <a:lstStyle/>
          <a:p>
            <a:pPr algn="ctr"/>
            <a:r>
              <a:rPr lang="sr-Cyrl-CS" sz="3600" b="0" dirty="0" smtClean="0"/>
              <a:t>Блок дијаграм симулациног процеса</a:t>
            </a:r>
            <a:endParaRPr lang="en-US" sz="3600" b="0" dirty="0"/>
          </a:p>
        </p:txBody>
      </p:sp>
      <p:sp>
        <p:nvSpPr>
          <p:cNvPr id="65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Slide Number Placeholder 4"/>
          <p:cNvSpPr>
            <a:spLocks noGrp="1"/>
          </p:cNvSpPr>
          <p:nvPr>
            <p:ph type="sldNum" sz="quarter" idx="12"/>
          </p:nvPr>
        </p:nvSpPr>
        <p:spPr/>
        <p:txBody>
          <a:bodyPr/>
          <a:lstStyle/>
          <a:p>
            <a:fld id="{07965A99-6243-4B84-9CAB-F3F35166ED1F}" type="slidenum">
              <a:rPr lang="en-US" smtClean="0"/>
              <a:pPr/>
              <a:t>26</a:t>
            </a:fld>
            <a:endParaRPr lang="en-US" dirty="0"/>
          </a:p>
        </p:txBody>
      </p:sp>
      <p:pic>
        <p:nvPicPr>
          <p:cNvPr id="2" name="Picture 2"/>
          <p:cNvPicPr>
            <a:picLocks noChangeAspect="1" noChangeArrowheads="1"/>
          </p:cNvPicPr>
          <p:nvPr/>
        </p:nvPicPr>
        <p:blipFill>
          <a:blip r:embed="rId2"/>
          <a:srcRect/>
          <a:stretch>
            <a:fillRect/>
          </a:stretch>
        </p:blipFill>
        <p:spPr bwMode="auto">
          <a:xfrm>
            <a:off x="4572000" y="228600"/>
            <a:ext cx="3733800" cy="640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8312" y="304800"/>
            <a:ext cx="8229600" cy="1143000"/>
          </a:xfrm>
        </p:spPr>
        <p:txBody>
          <a:bodyPr>
            <a:normAutofit/>
          </a:bodyPr>
          <a:lstStyle/>
          <a:p>
            <a:pPr algn="ctr"/>
            <a:r>
              <a:rPr lang="en-US" sz="3200" dirty="0" err="1" smtClean="0"/>
              <a:t>Систем</a:t>
            </a:r>
            <a:r>
              <a:rPr lang="en-US" sz="3200" dirty="0" smtClean="0"/>
              <a:t> </a:t>
            </a:r>
            <a:r>
              <a:rPr lang="en-US" sz="3200" dirty="0" err="1" smtClean="0"/>
              <a:t>од</a:t>
            </a:r>
            <a:r>
              <a:rPr lang="en-US" sz="3200" dirty="0" smtClean="0"/>
              <a:t> </a:t>
            </a:r>
            <a:r>
              <a:rPr lang="en-US" sz="3200" dirty="0" err="1" smtClean="0"/>
              <a:t>два</a:t>
            </a:r>
            <a:r>
              <a:rPr lang="en-US" sz="3200" dirty="0" smtClean="0"/>
              <a:t> </a:t>
            </a:r>
            <a:r>
              <a:rPr lang="en-US" sz="3200" dirty="0" err="1" smtClean="0"/>
              <a:t>робота</a:t>
            </a:r>
            <a:r>
              <a:rPr lang="en-US" sz="3200" dirty="0" smtClean="0"/>
              <a:t> и </a:t>
            </a:r>
            <a:r>
              <a:rPr lang="en-US" sz="3200" dirty="0" err="1" smtClean="0"/>
              <a:t>две</a:t>
            </a:r>
            <a:r>
              <a:rPr lang="en-US" sz="3200" dirty="0" smtClean="0"/>
              <a:t> </a:t>
            </a:r>
            <a:r>
              <a:rPr lang="en-US" sz="3200" dirty="0" err="1" smtClean="0"/>
              <a:t>машине</a:t>
            </a:r>
            <a:r>
              <a:rPr lang="en-US" sz="3200" dirty="0" smtClean="0"/>
              <a:t> </a:t>
            </a:r>
            <a:r>
              <a:rPr lang="en-US" sz="3200" dirty="0" err="1" smtClean="0"/>
              <a:t>моделиран</a:t>
            </a:r>
            <a:r>
              <a:rPr lang="en-US" sz="3200" dirty="0" smtClean="0"/>
              <a:t> у </a:t>
            </a:r>
            <a:r>
              <a:rPr lang="en-US" sz="3200" dirty="0" err="1" smtClean="0"/>
              <a:t>симулационом</a:t>
            </a:r>
            <a:r>
              <a:rPr lang="en-US" sz="3200" dirty="0" smtClean="0"/>
              <a:t> </a:t>
            </a:r>
            <a:r>
              <a:rPr lang="en-US" sz="3200" dirty="0" err="1" smtClean="0"/>
              <a:t>програму</a:t>
            </a:r>
            <a:endParaRPr lang="en-US" sz="3200" b="0" dirty="0"/>
          </a:p>
        </p:txBody>
      </p:sp>
      <p:sp>
        <p:nvSpPr>
          <p:cNvPr id="4" name="Slide Number Placeholder 3"/>
          <p:cNvSpPr>
            <a:spLocks noGrp="1"/>
          </p:cNvSpPr>
          <p:nvPr>
            <p:ph type="sldNum" sz="quarter" idx="12"/>
          </p:nvPr>
        </p:nvSpPr>
        <p:spPr/>
        <p:txBody>
          <a:bodyPr/>
          <a:lstStyle/>
          <a:p>
            <a:fld id="{07965A99-6243-4B84-9CAB-F3F35166ED1F}" type="slidenum">
              <a:rPr lang="en-US" smtClean="0"/>
              <a:pPr/>
              <a:t>27</a:t>
            </a:fld>
            <a:endParaRPr lang="en-US" dirty="0"/>
          </a:p>
        </p:txBody>
      </p:sp>
      <p:pic>
        <p:nvPicPr>
          <p:cNvPr id="71682" name="Picture 2" descr="C:\Users\Aron\Desktop\Slika1 Animacija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 y="1447800"/>
            <a:ext cx="9121775" cy="42074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7965A99-6243-4B84-9CAB-F3F35166ED1F}" type="slidenum">
              <a:rPr lang="en-US" smtClean="0"/>
              <a:pPr/>
              <a:t>28</a:t>
            </a:fld>
            <a:endParaRPr lang="en-US" dirty="0"/>
          </a:p>
        </p:txBody>
      </p:sp>
      <p:pic>
        <p:nvPicPr>
          <p:cNvPr id="72706" name="Picture 2" descr="C:\Users\Aron\Desktop\Slika2 Statistik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58875"/>
            <a:ext cx="7969250" cy="1038225"/>
          </a:xfrm>
          <a:prstGeom prst="rect">
            <a:avLst/>
          </a:prstGeom>
          <a:noFill/>
          <a:extLst>
            <a:ext uri="{909E8E84-426E-40DD-AFC4-6F175D3DCCD1}">
              <a14:hiddenFill xmlns:a14="http://schemas.microsoft.com/office/drawing/2010/main">
                <a:solidFill>
                  <a:srgbClr val="FFFFFF"/>
                </a:solidFill>
              </a14:hiddenFill>
            </a:ext>
          </a:extLst>
        </p:spPr>
      </p:pic>
      <p:pic>
        <p:nvPicPr>
          <p:cNvPr id="72707" name="Picture 3" descr="C:\Users\Aron\Desktop\Slika3 Statistik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514599"/>
            <a:ext cx="6970713" cy="325447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235545"/>
            <a:ext cx="7391400" cy="584775"/>
          </a:xfrm>
          <a:prstGeom prst="rect">
            <a:avLst/>
          </a:prstGeom>
        </p:spPr>
        <p:txBody>
          <a:bodyPr wrap="square">
            <a:spAutoFit/>
          </a:bodyPr>
          <a:lstStyle/>
          <a:p>
            <a:pPr algn="ctr"/>
            <a:r>
              <a:rPr lang="en-US" sz="3200" b="1" dirty="0" err="1" smtClean="0">
                <a:solidFill>
                  <a:schemeClr val="tx2"/>
                </a:solidFill>
                <a:effectLst>
                  <a:outerShdw blurRad="38100" dist="38100" dir="2700000" algn="tl">
                    <a:srgbClr val="000000">
                      <a:alpha val="43137"/>
                    </a:srgbClr>
                  </a:outerShdw>
                </a:effectLst>
              </a:rPr>
              <a:t>Simulacija</a:t>
            </a:r>
            <a:r>
              <a:rPr lang="en-US" sz="3200" b="1" dirty="0" smtClean="0">
                <a:solidFill>
                  <a:schemeClr val="tx2"/>
                </a:solidFill>
                <a:effectLst>
                  <a:outerShdw blurRad="38100" dist="38100" dir="2700000" algn="tl">
                    <a:srgbClr val="000000">
                      <a:alpha val="43137"/>
                    </a:srgbClr>
                  </a:outerShdw>
                </a:effectLst>
              </a:rPr>
              <a:t> i </a:t>
            </a:r>
            <a:r>
              <a:rPr lang="en-US" sz="3200" b="1" dirty="0" err="1" smtClean="0">
                <a:solidFill>
                  <a:schemeClr val="tx2"/>
                </a:solidFill>
                <a:effectLst>
                  <a:outerShdw blurRad="38100" dist="38100" dir="2700000" algn="tl">
                    <a:srgbClr val="000000">
                      <a:alpha val="43137"/>
                    </a:srgbClr>
                  </a:outerShdw>
                </a:effectLst>
              </a:rPr>
              <a:t>Statistika</a:t>
            </a:r>
            <a:r>
              <a:rPr lang="en-US" sz="3200" b="1" dirty="0" smtClean="0">
                <a:solidFill>
                  <a:schemeClr val="tx2"/>
                </a:solidFill>
                <a:effectLst>
                  <a:outerShdw blurRad="38100" dist="38100" dir="2700000" algn="tl">
                    <a:srgbClr val="000000">
                      <a:alpha val="43137"/>
                    </a:srgbClr>
                  </a:outerShdw>
                </a:effectLst>
              </a:rPr>
              <a:t> </a:t>
            </a:r>
            <a:r>
              <a:rPr lang="en-US" sz="3200" b="1" dirty="0" err="1" smtClean="0">
                <a:solidFill>
                  <a:schemeClr val="tx2"/>
                </a:solidFill>
                <a:effectLst>
                  <a:outerShdw blurRad="38100" dist="38100" dir="2700000" algn="tl">
                    <a:srgbClr val="000000">
                      <a:alpha val="43137"/>
                    </a:srgbClr>
                  </a:outerShdw>
                </a:effectLst>
              </a:rPr>
              <a:t>prvog</a:t>
            </a:r>
            <a:r>
              <a:rPr lang="en-US" sz="3200" b="1" dirty="0" smtClean="0">
                <a:solidFill>
                  <a:schemeClr val="tx2"/>
                </a:solidFill>
                <a:effectLst>
                  <a:outerShdw blurRad="38100" dist="38100" dir="2700000" algn="tl">
                    <a:srgbClr val="000000">
                      <a:alpha val="43137"/>
                    </a:srgbClr>
                  </a:outerShdw>
                </a:effectLst>
              </a:rPr>
              <a:t> </a:t>
            </a:r>
            <a:r>
              <a:rPr lang="en-US" sz="3200" b="1" dirty="0" err="1" smtClean="0">
                <a:solidFill>
                  <a:schemeClr val="tx2"/>
                </a:solidFill>
                <a:effectLst>
                  <a:outerShdw blurRad="38100" dist="38100" dir="2700000" algn="tl">
                    <a:srgbClr val="000000">
                      <a:alpha val="43137"/>
                    </a:srgbClr>
                  </a:outerShdw>
                </a:effectLst>
              </a:rPr>
              <a:t>primera</a:t>
            </a:r>
            <a:endParaRPr lang="en-US" sz="32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70025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sr-Cyrl-CS" sz="1600" dirty="0" smtClean="0"/>
          </a:p>
          <a:p>
            <a:endParaRPr lang="sr-Cyrl-CS" sz="1600" dirty="0" smtClean="0"/>
          </a:p>
          <a:p>
            <a:endParaRPr lang="sr-Cyrl-CS" sz="1600" dirty="0" smtClean="0"/>
          </a:p>
          <a:p>
            <a:r>
              <a:rPr lang="sr-Cyrl-CS" sz="1600" dirty="0" smtClean="0"/>
              <a:t>Систем функционише оптимално уколико нови део стиже на сваких 61 временску јединицу,при чему се за 24 часа обради 1416 делова.</a:t>
            </a:r>
          </a:p>
          <a:p>
            <a:endParaRPr lang="sr-Cyrl-CS" dirty="0" smtClean="0"/>
          </a:p>
          <a:p>
            <a:endParaRPr lang="sr-Cyrl-CS" sz="1600" dirty="0" smtClean="0"/>
          </a:p>
          <a:p>
            <a:endParaRPr lang="sr-Cyrl-CS" sz="1600" dirty="0" smtClean="0"/>
          </a:p>
          <a:p>
            <a:r>
              <a:rPr lang="sr-Cyrl-CS" sz="1600" dirty="0" smtClean="0"/>
              <a:t>Повећавајући време долази до појаве празног хода,док при смањењу времена долази до нагомилавања делова.</a:t>
            </a:r>
            <a:endParaRPr lang="en-US" sz="1600" dirty="0"/>
          </a:p>
        </p:txBody>
      </p:sp>
      <p:sp>
        <p:nvSpPr>
          <p:cNvPr id="3" name="Slide Number Placeholder 2"/>
          <p:cNvSpPr>
            <a:spLocks noGrp="1"/>
          </p:cNvSpPr>
          <p:nvPr>
            <p:ph type="sldNum" sz="quarter" idx="12"/>
          </p:nvPr>
        </p:nvSpPr>
        <p:spPr/>
        <p:txBody>
          <a:bodyPr/>
          <a:lstStyle/>
          <a:p>
            <a:fld id="{07965A99-6243-4B84-9CAB-F3F35166ED1F}" type="slidenum">
              <a:rPr lang="en-US" smtClean="0"/>
              <a:pPr/>
              <a:t>29</a:t>
            </a:fld>
            <a:endParaRPr lang="en-US" dirty="0"/>
          </a:p>
        </p:txBody>
      </p:sp>
      <p:sp>
        <p:nvSpPr>
          <p:cNvPr id="4" name="Title 3"/>
          <p:cNvSpPr>
            <a:spLocks noGrp="1"/>
          </p:cNvSpPr>
          <p:nvPr>
            <p:ph type="title"/>
          </p:nvPr>
        </p:nvSpPr>
        <p:spPr/>
        <p:txBody>
          <a:bodyPr>
            <a:normAutofit/>
          </a:bodyPr>
          <a:lstStyle/>
          <a:p>
            <a:pPr algn="ctr"/>
            <a:r>
              <a:rPr lang="sr-Cyrl-CS" sz="3200" dirty="0" smtClean="0"/>
              <a:t>Резултати</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057400"/>
            <a:ext cx="8229600" cy="4525963"/>
          </a:xfrm>
        </p:spPr>
        <p:txBody>
          <a:bodyPr>
            <a:normAutofit/>
          </a:bodyPr>
          <a:lstStyle/>
          <a:p>
            <a:pPr algn="just">
              <a:buNone/>
            </a:pPr>
            <a:r>
              <a:rPr lang="sr-Cyrl-CS" sz="1800" dirty="0" smtClean="0"/>
              <a:t>	Организовати рад посластичарнице тако да се омогући максимална искоришћеност особља и простора, али истовремено и што бржу и ефикаснију услугу.</a:t>
            </a:r>
            <a:endParaRPr lang="en-US" sz="1800" dirty="0"/>
          </a:p>
        </p:txBody>
      </p:sp>
      <p:sp>
        <p:nvSpPr>
          <p:cNvPr id="3" name="Title 2"/>
          <p:cNvSpPr>
            <a:spLocks noGrp="1"/>
          </p:cNvSpPr>
          <p:nvPr>
            <p:ph type="title"/>
          </p:nvPr>
        </p:nvSpPr>
        <p:spPr>
          <a:xfrm>
            <a:off x="533400" y="304800"/>
            <a:ext cx="8229600" cy="1143000"/>
          </a:xfrm>
        </p:spPr>
        <p:txBody>
          <a:bodyPr>
            <a:normAutofit/>
          </a:bodyPr>
          <a:lstStyle/>
          <a:p>
            <a:pPr algn="ctr"/>
            <a:r>
              <a:rPr lang="sr-Cyrl-CS" sz="3200" dirty="0" smtClean="0"/>
              <a:t>Циљ спровођења симулације:</a:t>
            </a:r>
            <a:endParaRPr lang="en-US" sz="3200" dirty="0"/>
          </a:p>
        </p:txBody>
      </p:sp>
      <p:sp>
        <p:nvSpPr>
          <p:cNvPr id="6" name="Slide Number Placeholder 3"/>
          <p:cNvSpPr>
            <a:spLocks noGrp="1"/>
          </p:cNvSpPr>
          <p:nvPr>
            <p:ph type="sldNum" sz="quarter" idx="12"/>
          </p:nvPr>
        </p:nvSpPr>
        <p:spPr>
          <a:xfrm>
            <a:off x="8382000" y="6407944"/>
            <a:ext cx="631032" cy="365125"/>
          </a:xfrm>
        </p:spPr>
        <p:txBody>
          <a:bodyPr/>
          <a:lstStyle/>
          <a:p>
            <a:fld id="{07965A99-6243-4B84-9CAB-F3F35166ED1F}"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59491"/>
          </a:xfrm>
        </p:spPr>
        <p:txBody>
          <a:bodyPr>
            <a:normAutofit/>
          </a:bodyPr>
          <a:lstStyle/>
          <a:p>
            <a:pPr algn="just">
              <a:buFont typeface="Arial" pitchFamily="34" charset="0"/>
              <a:buChar char="•"/>
            </a:pPr>
            <a:r>
              <a:rPr lang="sr-Cyrl-CS" sz="1800" dirty="0" smtClean="0"/>
              <a:t>Технолошки систем се састоји из три машине и једног робота. </a:t>
            </a:r>
            <a:endParaRPr lang="en-US" sz="1800" dirty="0"/>
          </a:p>
        </p:txBody>
      </p:sp>
      <p:sp>
        <p:nvSpPr>
          <p:cNvPr id="3" name="Title 2"/>
          <p:cNvSpPr>
            <a:spLocks noGrp="1"/>
          </p:cNvSpPr>
          <p:nvPr>
            <p:ph type="title"/>
          </p:nvPr>
        </p:nvSpPr>
        <p:spPr>
          <a:xfrm>
            <a:off x="457200" y="274638"/>
            <a:ext cx="8229600" cy="868362"/>
          </a:xfrm>
        </p:spPr>
        <p:txBody>
          <a:bodyPr>
            <a:normAutofit/>
          </a:bodyPr>
          <a:lstStyle/>
          <a:p>
            <a:pPr algn="ctr"/>
            <a:r>
              <a:rPr lang="sr-Cyrl-CS" sz="3200" b="0" dirty="0" smtClean="0"/>
              <a:t>Задатак 3.2</a:t>
            </a:r>
            <a:endParaRPr lang="en-US" sz="3200" b="0" dirty="0"/>
          </a:p>
        </p:txBody>
      </p:sp>
      <p:graphicFrame>
        <p:nvGraphicFramePr>
          <p:cNvPr id="4" name="Table 3"/>
          <p:cNvGraphicFramePr>
            <a:graphicFrameLocks noGrp="1"/>
          </p:cNvGraphicFramePr>
          <p:nvPr/>
        </p:nvGraphicFramePr>
        <p:xfrm>
          <a:off x="228600" y="2209800"/>
          <a:ext cx="8715375" cy="1641476"/>
        </p:xfrm>
        <a:graphic>
          <a:graphicData uri="http://schemas.openxmlformats.org/drawingml/2006/table">
            <a:tbl>
              <a:tblPr/>
              <a:tblGrid>
                <a:gridCol w="1046162"/>
                <a:gridCol w="1046163"/>
                <a:gridCol w="1046162"/>
                <a:gridCol w="1046163"/>
                <a:gridCol w="1387475"/>
                <a:gridCol w="1785937"/>
                <a:gridCol w="1357313"/>
              </a:tblGrid>
              <a:tr h="374650">
                <a:tc rowSpan="2" gridSpan="4">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sr-Cyrl-CS" sz="1600" b="1" i="0" u="none" strike="noStrike" cap="none" normalizeH="0" baseline="0" dirty="0" smtClean="0">
                          <a:ln>
                            <a:noFill/>
                          </a:ln>
                          <a:solidFill>
                            <a:schemeClr val="tx1"/>
                          </a:solidFill>
                          <a:effectLst/>
                          <a:latin typeface="Arial" charset="0"/>
                          <a:cs typeface="Times New Roman" pitchFamily="18" charset="0"/>
                        </a:rPr>
                        <a:t>Структура технолошких система и интервали времена обраде на машинама</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3">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sr-Cyrl-CS" sz="1600" b="1" i="0" u="none" strike="noStrike" cap="none" normalizeH="0" baseline="0" smtClean="0">
                          <a:ln>
                            <a:noFill/>
                          </a:ln>
                          <a:solidFill>
                            <a:schemeClr val="tx1"/>
                          </a:solidFill>
                          <a:effectLst/>
                          <a:latin typeface="Arial" charset="0"/>
                          <a:cs typeface="Times New Roman" pitchFamily="18" charset="0"/>
                        </a:rPr>
                        <a:t>интервали времена за операције робота</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33413">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sr-Cyrl-CS" sz="1600" b="1" i="0" u="none" strike="noStrike" cap="none" normalizeH="0" baseline="0" dirty="0" smtClean="0">
                          <a:ln>
                            <a:noFill/>
                          </a:ln>
                          <a:solidFill>
                            <a:schemeClr val="tx1"/>
                          </a:solidFill>
                          <a:effectLst/>
                          <a:latin typeface="Arial" charset="0"/>
                          <a:cs typeface="Times New Roman" pitchFamily="18" charset="0"/>
                        </a:rPr>
                        <a:t>хватање</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sr-Cyrl-CS" sz="1600" b="1" i="0" u="none" strike="noStrike" cap="none" normalizeH="0" baseline="0" smtClean="0">
                          <a:ln>
                            <a:noFill/>
                          </a:ln>
                          <a:solidFill>
                            <a:schemeClr val="tx1"/>
                          </a:solidFill>
                          <a:effectLst/>
                          <a:latin typeface="Arial" charset="0"/>
                          <a:cs typeface="Times New Roman" pitchFamily="18" charset="0"/>
                        </a:rPr>
                        <a:t>манипулација</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sr-Cyrl-CS" sz="1600" b="1" i="0" u="none" strike="noStrike" cap="none" normalizeH="0" baseline="0" smtClean="0">
                          <a:ln>
                            <a:noFill/>
                          </a:ln>
                          <a:solidFill>
                            <a:schemeClr val="tx1"/>
                          </a:solidFill>
                          <a:effectLst/>
                          <a:latin typeface="Arial" charset="0"/>
                          <a:cs typeface="Times New Roman" pitchFamily="18" charset="0"/>
                        </a:rPr>
                        <a:t>остављање</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3413">
                <a:tc>
                  <a:txBody>
                    <a:bodyPr/>
                    <a:lstStyle/>
                    <a:p>
                      <a:pPr marL="0" marR="0" lvl="0" indent="0" algn="ctr" defTabSz="914400" rtl="0" eaLnBrk="1" fontAlgn="base" latinLnBrk="0" hangingPunct="0">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chemeClr val="tx1"/>
                          </a:solidFill>
                          <a:effectLst/>
                          <a:latin typeface="Arial" charset="0"/>
                          <a:cs typeface="Times New Roman" pitchFamily="18" charset="0"/>
                        </a:rPr>
                        <a:t>M1 </a:t>
                      </a:r>
                      <a:r>
                        <a:rPr kumimoji="0" lang="sr-Cyrl-CS" sz="1600" b="1" i="0" u="none" strike="noStrike" cap="none" normalizeH="0" baseline="0" dirty="0" smtClean="0">
                          <a:ln>
                            <a:noFill/>
                          </a:ln>
                          <a:solidFill>
                            <a:schemeClr val="tx1"/>
                          </a:solidFill>
                          <a:effectLst/>
                          <a:latin typeface="Arial" charset="0"/>
                          <a:cs typeface="Times New Roman" pitchFamily="18" charset="0"/>
                        </a:rPr>
                        <a:t>80</a:t>
                      </a:r>
                      <a:r>
                        <a:rPr kumimoji="0" lang="en-GB" sz="1600" b="1" i="0" u="none" strike="noStrike" cap="none" normalizeH="0" baseline="0" dirty="0" smtClean="0">
                          <a:ln>
                            <a:noFill/>
                          </a:ln>
                          <a:solidFill>
                            <a:schemeClr val="tx1"/>
                          </a:solidFill>
                          <a:effectLst/>
                          <a:latin typeface="Arial" charset="0"/>
                          <a:cs typeface="Times New Roman" pitchFamily="18" charset="0"/>
                        </a:rPr>
                        <a:t>±10</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chemeClr val="tx1"/>
                          </a:solidFill>
                          <a:effectLst/>
                          <a:latin typeface="Arial" charset="0"/>
                          <a:cs typeface="Times New Roman" pitchFamily="18" charset="0"/>
                        </a:rPr>
                        <a:t>M2 </a:t>
                      </a:r>
                      <a:r>
                        <a:rPr kumimoji="0" lang="sr-Cyrl-CS" sz="1600" b="1" i="0" u="none" strike="noStrike" cap="none" normalizeH="0" baseline="0" dirty="0" smtClean="0">
                          <a:ln>
                            <a:noFill/>
                          </a:ln>
                          <a:solidFill>
                            <a:schemeClr val="tx1"/>
                          </a:solidFill>
                          <a:effectLst/>
                          <a:latin typeface="Arial" charset="0"/>
                          <a:cs typeface="Times New Roman" pitchFamily="18" charset="0"/>
                        </a:rPr>
                        <a:t>40</a:t>
                      </a:r>
                      <a:r>
                        <a:rPr kumimoji="0" lang="en-GB" sz="1600" b="1" i="0" u="none" strike="noStrike" cap="none" normalizeH="0" baseline="0" dirty="0" smtClean="0">
                          <a:ln>
                            <a:noFill/>
                          </a:ln>
                          <a:solidFill>
                            <a:schemeClr val="tx1"/>
                          </a:solidFill>
                          <a:effectLst/>
                          <a:latin typeface="Arial" charset="0"/>
                          <a:cs typeface="Times New Roman" pitchFamily="18" charset="0"/>
                        </a:rPr>
                        <a:t>±</a:t>
                      </a:r>
                      <a:r>
                        <a:rPr kumimoji="0" lang="sr-Cyrl-CS" sz="1600" b="1" i="0" u="none" strike="noStrike" cap="none" normalizeH="0" baseline="0" dirty="0" smtClean="0">
                          <a:ln>
                            <a:noFill/>
                          </a:ln>
                          <a:solidFill>
                            <a:schemeClr val="tx1"/>
                          </a:solidFill>
                          <a:effectLst/>
                          <a:latin typeface="Arial" charset="0"/>
                          <a:cs typeface="Times New Roman" pitchFamily="18" charset="0"/>
                        </a:rPr>
                        <a:t>10</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defRPr/>
                      </a:pPr>
                      <a:r>
                        <a:rPr kumimoji="0" lang="en-GB" sz="1600" b="1" i="0" u="none" strike="noStrike" cap="none" normalizeH="0" baseline="0" dirty="0" smtClean="0">
                          <a:ln>
                            <a:noFill/>
                          </a:ln>
                          <a:solidFill>
                            <a:schemeClr val="tx1"/>
                          </a:solidFill>
                          <a:effectLst/>
                          <a:latin typeface="Arial" charset="0"/>
                          <a:cs typeface="Times New Roman" pitchFamily="18" charset="0"/>
                        </a:rPr>
                        <a:t>M</a:t>
                      </a:r>
                      <a:r>
                        <a:rPr kumimoji="0" lang="sr-Cyrl-CS" sz="1600" b="1" i="0" u="none" strike="noStrike" cap="none" normalizeH="0" baseline="0" dirty="0" smtClean="0">
                          <a:ln>
                            <a:noFill/>
                          </a:ln>
                          <a:solidFill>
                            <a:schemeClr val="tx1"/>
                          </a:solidFill>
                          <a:effectLst/>
                          <a:latin typeface="Arial" charset="0"/>
                          <a:cs typeface="Times New Roman" pitchFamily="18" charset="0"/>
                        </a:rPr>
                        <a:t>3</a:t>
                      </a:r>
                      <a:r>
                        <a:rPr kumimoji="0" lang="en-GB" sz="1600" b="1" i="0" u="none" strike="noStrike" cap="none" normalizeH="0" baseline="0" dirty="0" smtClean="0">
                          <a:ln>
                            <a:noFill/>
                          </a:ln>
                          <a:solidFill>
                            <a:schemeClr val="tx1"/>
                          </a:solidFill>
                          <a:effectLst/>
                          <a:latin typeface="Arial" charset="0"/>
                          <a:cs typeface="Times New Roman" pitchFamily="18" charset="0"/>
                        </a:rPr>
                        <a:t> </a:t>
                      </a:r>
                      <a:r>
                        <a:rPr kumimoji="0" lang="sr-Cyrl-CS" sz="1600" b="1" i="0" u="none" strike="noStrike" cap="none" normalizeH="0" baseline="0" dirty="0" smtClean="0">
                          <a:ln>
                            <a:noFill/>
                          </a:ln>
                          <a:solidFill>
                            <a:schemeClr val="tx1"/>
                          </a:solidFill>
                          <a:effectLst/>
                          <a:latin typeface="Arial" charset="0"/>
                          <a:cs typeface="Times New Roman" pitchFamily="18" charset="0"/>
                        </a:rPr>
                        <a:t>60</a:t>
                      </a:r>
                      <a:r>
                        <a:rPr kumimoji="0" lang="en-GB" sz="1600" b="1" i="0" u="none" strike="noStrike" cap="none" normalizeH="0" baseline="0" dirty="0" smtClean="0">
                          <a:ln>
                            <a:noFill/>
                          </a:ln>
                          <a:solidFill>
                            <a:schemeClr val="tx1"/>
                          </a:solidFill>
                          <a:effectLst/>
                          <a:latin typeface="Arial" charset="0"/>
                          <a:cs typeface="Times New Roman" pitchFamily="18" charset="0"/>
                        </a:rPr>
                        <a:t>±</a:t>
                      </a:r>
                      <a:r>
                        <a:rPr kumimoji="0" lang="sr-Cyrl-CS" sz="1600" b="1" i="0" u="none" strike="noStrike" cap="none" normalizeH="0" baseline="0" dirty="0" smtClean="0">
                          <a:ln>
                            <a:noFill/>
                          </a:ln>
                          <a:solidFill>
                            <a:schemeClr val="tx1"/>
                          </a:solidFill>
                          <a:effectLst/>
                          <a:latin typeface="Arial" charset="0"/>
                          <a:cs typeface="Times New Roman" pitchFamily="18" charset="0"/>
                        </a:rPr>
                        <a:t>10</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cs typeface="Times New Roman" pitchFamily="18" charset="0"/>
                        </a:rPr>
                        <a:t>9±1</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cs typeface="Times New Roman" pitchFamily="18" charset="0"/>
                        </a:rPr>
                        <a:t>11±1</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cs typeface="Times New Roman" pitchFamily="18" charset="0"/>
                        </a:rPr>
                        <a:t>7±2</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fld id="{07965A99-6243-4B84-9CAB-F3F35166ED1F}"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maci3.2.jpg"/>
          <p:cNvPicPr>
            <a:picLocks noGrp="1" noChangeAspect="1"/>
          </p:cNvPicPr>
          <p:nvPr>
            <p:ph idx="1"/>
          </p:nvPr>
        </p:nvPicPr>
        <p:blipFill>
          <a:blip r:embed="rId2"/>
          <a:stretch>
            <a:fillRect/>
          </a:stretch>
        </p:blipFill>
        <p:spPr>
          <a:xfrm>
            <a:off x="533400" y="1143000"/>
            <a:ext cx="8382000" cy="4800600"/>
          </a:xfrm>
        </p:spPr>
      </p:pic>
      <p:sp>
        <p:nvSpPr>
          <p:cNvPr id="3" name="Title 2"/>
          <p:cNvSpPr>
            <a:spLocks noGrp="1"/>
          </p:cNvSpPr>
          <p:nvPr>
            <p:ph type="title"/>
          </p:nvPr>
        </p:nvSpPr>
        <p:spPr>
          <a:xfrm>
            <a:off x="457200" y="304800"/>
            <a:ext cx="8229600" cy="685800"/>
          </a:xfrm>
        </p:spPr>
        <p:txBody>
          <a:bodyPr>
            <a:normAutofit fontScale="90000"/>
          </a:bodyPr>
          <a:lstStyle/>
          <a:p>
            <a:pPr algn="ctr"/>
            <a:r>
              <a:rPr lang="sr-Cyrl-CS" sz="3600" b="0" dirty="0" smtClean="0"/>
              <a:t>Диспозиција технолошког система</a:t>
            </a:r>
            <a:endParaRPr lang="en-US" sz="3600" b="0" dirty="0"/>
          </a:p>
        </p:txBody>
      </p:sp>
      <p:sp>
        <p:nvSpPr>
          <p:cNvPr id="5" name="Slide Number Placeholder 4"/>
          <p:cNvSpPr>
            <a:spLocks noGrp="1"/>
          </p:cNvSpPr>
          <p:nvPr>
            <p:ph type="sldNum" sz="quarter" idx="12"/>
          </p:nvPr>
        </p:nvSpPr>
        <p:spPr/>
        <p:txBody>
          <a:bodyPr/>
          <a:lstStyle/>
          <a:p>
            <a:fld id="{07965A99-6243-4B84-9CAB-F3F35166ED1F}"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066800"/>
            <a:ext cx="3505200" cy="1447800"/>
          </a:xfrm>
        </p:spPr>
        <p:txBody>
          <a:bodyPr>
            <a:normAutofit fontScale="90000"/>
          </a:bodyPr>
          <a:lstStyle/>
          <a:p>
            <a:pPr algn="ctr"/>
            <a:r>
              <a:rPr lang="sr-Cyrl-CS" sz="3600" b="0" dirty="0" smtClean="0"/>
              <a:t>Блок дијаграм</a:t>
            </a:r>
            <a:r>
              <a:rPr lang="en-US" sz="3600" b="0" dirty="0" smtClean="0"/>
              <a:t> </a:t>
            </a:r>
            <a:r>
              <a:rPr lang="sr-Cyrl-CS" sz="3600" b="0" dirty="0" smtClean="0"/>
              <a:t>симулационог процеса</a:t>
            </a:r>
            <a:endParaRPr lang="en-US" sz="3600" b="0" dirty="0"/>
          </a:p>
        </p:txBody>
      </p:sp>
      <p:sp>
        <p:nvSpPr>
          <p:cNvPr id="614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Slide Number Placeholder 4"/>
          <p:cNvSpPr>
            <a:spLocks noGrp="1"/>
          </p:cNvSpPr>
          <p:nvPr>
            <p:ph type="sldNum" sz="quarter" idx="12"/>
          </p:nvPr>
        </p:nvSpPr>
        <p:spPr/>
        <p:txBody>
          <a:bodyPr/>
          <a:lstStyle/>
          <a:p>
            <a:fld id="{07965A99-6243-4B84-9CAB-F3F35166ED1F}" type="slidenum">
              <a:rPr lang="en-US" smtClean="0"/>
              <a:pPr/>
              <a:t>32</a:t>
            </a:fld>
            <a:endParaRPr lang="en-US" dirty="0"/>
          </a:p>
        </p:txBody>
      </p:sp>
      <p:pic>
        <p:nvPicPr>
          <p:cNvPr id="2" name="Picture 2"/>
          <p:cNvPicPr>
            <a:picLocks noChangeAspect="1" noChangeArrowheads="1"/>
          </p:cNvPicPr>
          <p:nvPr/>
        </p:nvPicPr>
        <p:blipFill>
          <a:blip r:embed="rId2"/>
          <a:srcRect/>
          <a:stretch>
            <a:fillRect/>
          </a:stretch>
        </p:blipFill>
        <p:spPr bwMode="auto">
          <a:xfrm>
            <a:off x="5181600" y="381000"/>
            <a:ext cx="2714625" cy="617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7965A99-6243-4B84-9CAB-F3F35166ED1F}" type="slidenum">
              <a:rPr lang="en-US" smtClean="0"/>
              <a:pPr/>
              <a:t>33</a:t>
            </a:fld>
            <a:endParaRPr lang="en-US" dirty="0"/>
          </a:p>
        </p:txBody>
      </p:sp>
      <p:sp>
        <p:nvSpPr>
          <p:cNvPr id="4" name="Title 3"/>
          <p:cNvSpPr>
            <a:spLocks noGrp="1"/>
          </p:cNvSpPr>
          <p:nvPr>
            <p:ph type="title"/>
          </p:nvPr>
        </p:nvSpPr>
        <p:spPr/>
        <p:txBody>
          <a:bodyPr>
            <a:noAutofit/>
          </a:bodyPr>
          <a:lstStyle/>
          <a:p>
            <a:pPr algn="ctr"/>
            <a:r>
              <a:rPr lang="en-US" sz="3200" dirty="0" err="1" smtClean="0"/>
              <a:t>Систем</a:t>
            </a:r>
            <a:r>
              <a:rPr lang="en-US" sz="3200" dirty="0" smtClean="0"/>
              <a:t> </a:t>
            </a:r>
            <a:r>
              <a:rPr lang="en-US" sz="3200" dirty="0" err="1" smtClean="0"/>
              <a:t>од</a:t>
            </a:r>
            <a:r>
              <a:rPr lang="en-US" sz="3200" dirty="0" smtClean="0"/>
              <a:t> </a:t>
            </a:r>
            <a:r>
              <a:rPr lang="en-US" sz="3200" dirty="0" err="1" smtClean="0"/>
              <a:t>три</a:t>
            </a:r>
            <a:r>
              <a:rPr lang="en-US" sz="3200" dirty="0" smtClean="0"/>
              <a:t> </a:t>
            </a:r>
            <a:r>
              <a:rPr lang="en-US" sz="3200" dirty="0" err="1" smtClean="0"/>
              <a:t>машине</a:t>
            </a:r>
            <a:r>
              <a:rPr lang="en-US" sz="3200" dirty="0" smtClean="0"/>
              <a:t> и </a:t>
            </a:r>
            <a:r>
              <a:rPr lang="en-US" sz="3200" dirty="0" err="1" smtClean="0"/>
              <a:t>једног</a:t>
            </a:r>
            <a:r>
              <a:rPr lang="en-US" sz="3200" dirty="0" smtClean="0"/>
              <a:t> </a:t>
            </a:r>
            <a:r>
              <a:rPr lang="en-US" sz="3200" dirty="0" err="1" smtClean="0"/>
              <a:t>робота</a:t>
            </a:r>
            <a:r>
              <a:rPr lang="en-US" sz="3200" dirty="0" smtClean="0"/>
              <a:t> </a:t>
            </a:r>
            <a:r>
              <a:rPr lang="en-US" sz="3200" dirty="0" err="1" smtClean="0"/>
              <a:t>моделиран</a:t>
            </a:r>
            <a:r>
              <a:rPr lang="en-US" sz="3200" dirty="0" smtClean="0"/>
              <a:t> у </a:t>
            </a:r>
            <a:r>
              <a:rPr lang="en-US" sz="3200" dirty="0" err="1" smtClean="0"/>
              <a:t>симулационом</a:t>
            </a:r>
            <a:r>
              <a:rPr lang="en-US" sz="3200" dirty="0" smtClean="0"/>
              <a:t> </a:t>
            </a:r>
            <a:r>
              <a:rPr lang="en-US" sz="3200" dirty="0" err="1" smtClean="0"/>
              <a:t>програму</a:t>
            </a:r>
            <a:endParaRPr lang="en-US" sz="3200" dirty="0"/>
          </a:p>
        </p:txBody>
      </p:sp>
      <p:pic>
        <p:nvPicPr>
          <p:cNvPr id="73730" name="Picture 2" descr="C:\Users\Aron\Desktop\Slika 2 Animacij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95651"/>
            <a:ext cx="9144000" cy="41869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7965A99-6243-4B84-9CAB-F3F35166ED1F}" type="slidenum">
              <a:rPr lang="en-US" smtClean="0"/>
              <a:pPr/>
              <a:t>34</a:t>
            </a:fld>
            <a:endParaRPr lang="en-US" dirty="0"/>
          </a:p>
        </p:txBody>
      </p:sp>
      <p:sp>
        <p:nvSpPr>
          <p:cNvPr id="9" name="Rectangle 8"/>
          <p:cNvSpPr/>
          <p:nvPr/>
        </p:nvSpPr>
        <p:spPr>
          <a:xfrm>
            <a:off x="609600" y="355312"/>
            <a:ext cx="7653057" cy="584775"/>
          </a:xfrm>
          <a:prstGeom prst="rect">
            <a:avLst/>
          </a:prstGeom>
        </p:spPr>
        <p:txBody>
          <a:bodyPr wrap="none">
            <a:spAutoFit/>
          </a:bodyPr>
          <a:lstStyle/>
          <a:p>
            <a:pPr algn="ctr"/>
            <a:r>
              <a:rPr lang="en-US" sz="3200" b="1" dirty="0" err="1">
                <a:solidFill>
                  <a:schemeClr val="tx2"/>
                </a:solidFill>
                <a:effectLst>
                  <a:outerShdw blurRad="38100" dist="38100" dir="2700000" algn="tl">
                    <a:srgbClr val="000000">
                      <a:alpha val="43137"/>
                    </a:srgbClr>
                  </a:outerShdw>
                </a:effectLst>
              </a:rPr>
              <a:t>Simulacija</a:t>
            </a:r>
            <a:r>
              <a:rPr lang="en-US" sz="3200" b="1" dirty="0">
                <a:solidFill>
                  <a:schemeClr val="tx2"/>
                </a:solidFill>
                <a:effectLst>
                  <a:outerShdw blurRad="38100" dist="38100" dir="2700000" algn="tl">
                    <a:srgbClr val="000000">
                      <a:alpha val="43137"/>
                    </a:srgbClr>
                  </a:outerShdw>
                </a:effectLst>
              </a:rPr>
              <a:t> i </a:t>
            </a:r>
            <a:r>
              <a:rPr lang="en-US" sz="3200" b="1" dirty="0" err="1">
                <a:solidFill>
                  <a:schemeClr val="tx2"/>
                </a:solidFill>
                <a:effectLst>
                  <a:outerShdw blurRad="38100" dist="38100" dir="2700000" algn="tl">
                    <a:srgbClr val="000000">
                      <a:alpha val="43137"/>
                    </a:srgbClr>
                  </a:outerShdw>
                </a:effectLst>
              </a:rPr>
              <a:t>Statistika</a:t>
            </a:r>
            <a:r>
              <a:rPr lang="en-US" sz="3200" b="1" dirty="0">
                <a:solidFill>
                  <a:schemeClr val="tx2"/>
                </a:solidFill>
                <a:effectLst>
                  <a:outerShdw blurRad="38100" dist="38100" dir="2700000" algn="tl">
                    <a:srgbClr val="000000">
                      <a:alpha val="43137"/>
                    </a:srgbClr>
                  </a:outerShdw>
                </a:effectLst>
              </a:rPr>
              <a:t> </a:t>
            </a:r>
            <a:r>
              <a:rPr lang="en-US" sz="3200" b="1" dirty="0" err="1" smtClean="0">
                <a:solidFill>
                  <a:schemeClr val="tx2"/>
                </a:solidFill>
                <a:effectLst>
                  <a:outerShdw blurRad="38100" dist="38100" dir="2700000" algn="tl">
                    <a:srgbClr val="000000">
                      <a:alpha val="43137"/>
                    </a:srgbClr>
                  </a:outerShdw>
                </a:effectLst>
              </a:rPr>
              <a:t>drugog</a:t>
            </a:r>
            <a:r>
              <a:rPr lang="en-US" sz="3200" b="1" dirty="0" smtClean="0">
                <a:solidFill>
                  <a:schemeClr val="tx2"/>
                </a:solidFill>
                <a:effectLst>
                  <a:outerShdw blurRad="38100" dist="38100" dir="2700000" algn="tl">
                    <a:srgbClr val="000000">
                      <a:alpha val="43137"/>
                    </a:srgbClr>
                  </a:outerShdw>
                </a:effectLst>
              </a:rPr>
              <a:t> </a:t>
            </a:r>
            <a:r>
              <a:rPr lang="en-US" sz="3200" b="1" dirty="0" err="1">
                <a:solidFill>
                  <a:schemeClr val="tx2"/>
                </a:solidFill>
                <a:effectLst>
                  <a:outerShdw blurRad="38100" dist="38100" dir="2700000" algn="tl">
                    <a:srgbClr val="000000">
                      <a:alpha val="43137"/>
                    </a:srgbClr>
                  </a:outerShdw>
                </a:effectLst>
              </a:rPr>
              <a:t>primera</a:t>
            </a:r>
            <a:endParaRPr lang="en-US" sz="3200" b="1" dirty="0">
              <a:solidFill>
                <a:schemeClr val="tx2"/>
              </a:solidFill>
              <a:effectLst>
                <a:outerShdw blurRad="38100" dist="38100" dir="2700000" algn="tl">
                  <a:srgbClr val="000000">
                    <a:alpha val="43137"/>
                  </a:srgbClr>
                </a:outerShdw>
              </a:effectLst>
            </a:endParaRPr>
          </a:p>
        </p:txBody>
      </p:sp>
      <p:pic>
        <p:nvPicPr>
          <p:cNvPr id="74754" name="Picture 2" descr="C:\Users\Aron\Desktop\Slika 4444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8915400" cy="1088191"/>
          </a:xfrm>
          <a:prstGeom prst="rect">
            <a:avLst/>
          </a:prstGeom>
          <a:noFill/>
          <a:extLst>
            <a:ext uri="{909E8E84-426E-40DD-AFC4-6F175D3DCCD1}">
              <a14:hiddenFill xmlns:a14="http://schemas.microsoft.com/office/drawing/2010/main">
                <a:solidFill>
                  <a:srgbClr val="FFFFFF"/>
                </a:solidFill>
              </a14:hiddenFill>
            </a:ext>
          </a:extLst>
        </p:spPr>
      </p:pic>
      <p:pic>
        <p:nvPicPr>
          <p:cNvPr id="74755" name="Picture 3" descr="C:\Users\Aron\Desktop\gfsq 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427" y="2416337"/>
            <a:ext cx="8157229" cy="3440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0351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sr-Cyrl-CS" sz="1600" dirty="0" smtClean="0"/>
          </a:p>
          <a:p>
            <a:pPr>
              <a:buNone/>
            </a:pPr>
            <a:endParaRPr lang="sr-Cyrl-CS" sz="1600" dirty="0" smtClean="0"/>
          </a:p>
          <a:p>
            <a:r>
              <a:rPr lang="sr-Cyrl-CS" sz="1600" dirty="0" smtClean="0"/>
              <a:t>Систем функционише оптимално уколико нови део стиже на сваких 80 временску јединицу,при чему се за 24 часа обради 1075 делова.</a:t>
            </a:r>
          </a:p>
          <a:p>
            <a:pPr marL="109728" indent="0">
              <a:buNone/>
            </a:pPr>
            <a:endParaRPr lang="sr-Cyrl-CS" sz="1600" dirty="0" smtClean="0"/>
          </a:p>
          <a:p>
            <a:endParaRPr lang="sr-Cyrl-CS" sz="1600" dirty="0" smtClean="0"/>
          </a:p>
          <a:p>
            <a:endParaRPr lang="sr-Cyrl-CS" sz="1600" dirty="0" smtClean="0"/>
          </a:p>
          <a:p>
            <a:r>
              <a:rPr lang="sr-Cyrl-CS" sz="1600" dirty="0" smtClean="0"/>
              <a:t>Повећавајући време долази до појаве празног хода,док при смањењу времена долази до појаве уског грла.</a:t>
            </a:r>
            <a:endParaRPr lang="en-US" sz="1600" dirty="0" smtClean="0"/>
          </a:p>
          <a:p>
            <a:endParaRPr lang="sr-Cyrl-CS" sz="1600" dirty="0" smtClean="0"/>
          </a:p>
          <a:p>
            <a:endParaRPr lang="en-US" dirty="0"/>
          </a:p>
        </p:txBody>
      </p:sp>
      <p:sp>
        <p:nvSpPr>
          <p:cNvPr id="3" name="Title 2"/>
          <p:cNvSpPr>
            <a:spLocks noGrp="1"/>
          </p:cNvSpPr>
          <p:nvPr>
            <p:ph type="title"/>
          </p:nvPr>
        </p:nvSpPr>
        <p:spPr>
          <a:xfrm>
            <a:off x="457200" y="304800"/>
            <a:ext cx="8229600" cy="685800"/>
          </a:xfrm>
        </p:spPr>
        <p:txBody>
          <a:bodyPr>
            <a:normAutofit/>
          </a:bodyPr>
          <a:lstStyle/>
          <a:p>
            <a:pPr algn="ctr"/>
            <a:r>
              <a:rPr lang="sr-Cyrl-CS" sz="3200" b="0" dirty="0" smtClean="0"/>
              <a:t>Резултати</a:t>
            </a:r>
            <a:endParaRPr lang="en-US" sz="3200" b="0" dirty="0"/>
          </a:p>
        </p:txBody>
      </p:sp>
      <p:sp>
        <p:nvSpPr>
          <p:cNvPr id="4" name="Slide Number Placeholder 3"/>
          <p:cNvSpPr>
            <a:spLocks noGrp="1"/>
          </p:cNvSpPr>
          <p:nvPr>
            <p:ph type="sldNum" sz="quarter" idx="12"/>
          </p:nvPr>
        </p:nvSpPr>
        <p:spPr/>
        <p:txBody>
          <a:bodyPr/>
          <a:lstStyle/>
          <a:p>
            <a:fld id="{07965A99-6243-4B84-9CAB-F3F35166ED1F}"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sr-Cyrl-RS" sz="1600" dirty="0" smtClean="0"/>
              <a:t>За други пример смо одабрали систем међудоласка од 81 временских јединица</a:t>
            </a:r>
          </a:p>
          <a:p>
            <a:endParaRPr lang="sr-Cyrl-RS" sz="1600" dirty="0"/>
          </a:p>
          <a:p>
            <a:r>
              <a:rPr lang="sr-Cyrl-RS" sz="1600" dirty="0" smtClean="0"/>
              <a:t>Разлози :</a:t>
            </a:r>
          </a:p>
          <a:p>
            <a:pPr lvl="1"/>
            <a:r>
              <a:rPr lang="sr-Cyrl-RS" sz="1600" dirty="0" smtClean="0"/>
              <a:t>Превентивно одржавање</a:t>
            </a:r>
          </a:p>
          <a:p>
            <a:pPr lvl="1"/>
            <a:r>
              <a:rPr lang="sr-Cyrl-RS" sz="1600" dirty="0" smtClean="0"/>
              <a:t>Надгледање система</a:t>
            </a:r>
            <a:endParaRPr lang="sr-Cyrl-RS" sz="1600" dirty="0"/>
          </a:p>
        </p:txBody>
      </p:sp>
      <p:sp>
        <p:nvSpPr>
          <p:cNvPr id="3" name="Slide Number Placeholder 2"/>
          <p:cNvSpPr>
            <a:spLocks noGrp="1"/>
          </p:cNvSpPr>
          <p:nvPr>
            <p:ph type="sldNum" sz="quarter" idx="12"/>
          </p:nvPr>
        </p:nvSpPr>
        <p:spPr/>
        <p:txBody>
          <a:bodyPr/>
          <a:lstStyle/>
          <a:p>
            <a:fld id="{07965A99-6243-4B84-9CAB-F3F35166ED1F}" type="slidenum">
              <a:rPr lang="en-US" smtClean="0"/>
              <a:pPr/>
              <a:t>36</a:t>
            </a:fld>
            <a:endParaRPr lang="en-US" dirty="0"/>
          </a:p>
        </p:txBody>
      </p:sp>
      <p:sp>
        <p:nvSpPr>
          <p:cNvPr id="4" name="Title 3"/>
          <p:cNvSpPr>
            <a:spLocks noGrp="1"/>
          </p:cNvSpPr>
          <p:nvPr>
            <p:ph type="title"/>
          </p:nvPr>
        </p:nvSpPr>
        <p:spPr/>
        <p:txBody>
          <a:bodyPr/>
          <a:lstStyle/>
          <a:p>
            <a:r>
              <a:rPr lang="sr-Cyrl-RS" dirty="0" smtClean="0"/>
              <a:t>Закључак</a:t>
            </a:r>
            <a:endParaRPr lang="en-US" dirty="0"/>
          </a:p>
        </p:txBody>
      </p:sp>
    </p:spTree>
    <p:extLst>
      <p:ext uri="{BB962C8B-B14F-4D97-AF65-F5344CB8AC3E}">
        <p14:creationId xmlns:p14="http://schemas.microsoft.com/office/powerpoint/2010/main" val="41689563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4525963"/>
          </a:xfrm>
        </p:spPr>
        <p:txBody>
          <a:bodyPr/>
          <a:lstStyle/>
          <a:p>
            <a:r>
              <a:rPr lang="sr-Cyrl-CS" dirty="0" smtClean="0"/>
              <a:t>Група 1 :</a:t>
            </a:r>
          </a:p>
          <a:p>
            <a:r>
              <a:rPr lang="sr-Cyrl-CS" dirty="0" smtClean="0"/>
              <a:t>Милан Миловановић 317/09</a:t>
            </a:r>
          </a:p>
          <a:p>
            <a:r>
              <a:rPr lang="sr-Cyrl-CS" dirty="0" smtClean="0"/>
              <a:t>Немања Николић 350/09</a:t>
            </a:r>
          </a:p>
          <a:p>
            <a:r>
              <a:rPr lang="sr-Cyrl-CS" dirty="0" smtClean="0"/>
              <a:t>Арон Алба 4/09</a:t>
            </a:r>
          </a:p>
          <a:p>
            <a:r>
              <a:rPr lang="sr-Cyrl-CS" dirty="0" smtClean="0"/>
              <a:t>Јована Срећковић 477/09</a:t>
            </a:r>
          </a:p>
          <a:p>
            <a:r>
              <a:rPr lang="sr-Cyrl-CS" dirty="0" smtClean="0"/>
              <a:t>Стефан Кнежевић 216/09</a:t>
            </a:r>
            <a:endParaRPr lang="en-US" dirty="0"/>
          </a:p>
        </p:txBody>
      </p:sp>
      <p:sp>
        <p:nvSpPr>
          <p:cNvPr id="3" name="Title 2"/>
          <p:cNvSpPr>
            <a:spLocks noGrp="1"/>
          </p:cNvSpPr>
          <p:nvPr>
            <p:ph type="title"/>
          </p:nvPr>
        </p:nvSpPr>
        <p:spPr>
          <a:xfrm>
            <a:off x="457200" y="990600"/>
            <a:ext cx="8229600" cy="1143000"/>
          </a:xfrm>
        </p:spPr>
        <p:txBody>
          <a:bodyPr>
            <a:normAutofit fontScale="90000"/>
          </a:bodyPr>
          <a:lstStyle/>
          <a:p>
            <a:pPr algn="ctr"/>
            <a:r>
              <a:rPr lang="sr-Cyrl-CS" sz="3200" dirty="0" smtClean="0">
                <a:solidFill>
                  <a:srgbClr val="834F09"/>
                </a:solidFill>
              </a:rPr>
              <a:t>Хвала на пажњи!!!</a:t>
            </a:r>
            <a:br>
              <a:rPr lang="sr-Cyrl-CS" sz="3200" dirty="0" smtClean="0">
                <a:solidFill>
                  <a:srgbClr val="834F09"/>
                </a:solidFill>
              </a:rPr>
            </a:br>
            <a:r>
              <a:rPr lang="en-US" sz="3200" dirty="0" smtClean="0">
                <a:solidFill>
                  <a:srgbClr val="834F09"/>
                </a:solidFill>
              </a:rPr>
              <a:t/>
            </a:r>
            <a:br>
              <a:rPr lang="en-US" sz="3200" dirty="0" smtClean="0">
                <a:solidFill>
                  <a:srgbClr val="834F09"/>
                </a:solidFill>
              </a:rPr>
            </a:br>
            <a:r>
              <a:rPr lang="sr-Cyrl-CS" sz="3200" dirty="0" smtClean="0">
                <a:solidFill>
                  <a:srgbClr val="834F09"/>
                </a:solidFill>
              </a:rPr>
              <a:t>Питања</a:t>
            </a:r>
            <a:r>
              <a:rPr lang="en-US" sz="3200" dirty="0" smtClean="0">
                <a:solidFill>
                  <a:srgbClr val="834F09"/>
                </a:solidFill>
              </a:rPr>
              <a:t>?</a:t>
            </a:r>
            <a:endParaRPr lang="en-US" sz="3200" dirty="0">
              <a:solidFill>
                <a:srgbClr val="834F09"/>
              </a:solidFill>
            </a:endParaRPr>
          </a:p>
        </p:txBody>
      </p:sp>
      <p:sp>
        <p:nvSpPr>
          <p:cNvPr id="4" name="Slide Number Placeholder 3"/>
          <p:cNvSpPr>
            <a:spLocks noGrp="1"/>
          </p:cNvSpPr>
          <p:nvPr>
            <p:ph type="sldNum" sz="quarter" idx="12"/>
          </p:nvPr>
        </p:nvSpPr>
        <p:spPr/>
        <p:txBody>
          <a:bodyPr/>
          <a:lstStyle/>
          <a:p>
            <a:fld id="{07965A99-6243-4B84-9CAB-F3F35166ED1F}" type="slidenum">
              <a:rPr lang="en-US" smtClean="0"/>
              <a:pPr/>
              <a:t>37</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1" y="457201"/>
          <a:ext cx="8534400" cy="5333999"/>
        </p:xfrm>
        <a:graphic>
          <a:graphicData uri="http://schemas.openxmlformats.org/drawingml/2006/table">
            <a:tbl>
              <a:tblPr/>
              <a:tblGrid>
                <a:gridCol w="1526335"/>
                <a:gridCol w="1271946"/>
                <a:gridCol w="1236613"/>
                <a:gridCol w="1712710"/>
                <a:gridCol w="1672077"/>
                <a:gridCol w="1114719"/>
              </a:tblGrid>
              <a:tr h="909081">
                <a:tc gridSpan="6">
                  <a:txBody>
                    <a:bodyPr/>
                    <a:lstStyle/>
                    <a:p>
                      <a:pPr marL="0" marR="0" algn="ctr">
                        <a:spcBef>
                          <a:spcPts val="0"/>
                        </a:spcBef>
                        <a:spcAft>
                          <a:spcPts val="0"/>
                        </a:spcAft>
                      </a:pPr>
                      <a:r>
                        <a:rPr lang="sr-Cyrl-CS" sz="3200" dirty="0">
                          <a:latin typeface="+mj-lt"/>
                          <a:ea typeface="Times New Roman"/>
                          <a:cs typeface="Lucida Sans Unicode" pitchFamily="34" charset="0"/>
                        </a:rPr>
                        <a:t>Компоненте модела система</a:t>
                      </a:r>
                      <a:endParaRPr lang="en-US" sz="3200" dirty="0">
                        <a:latin typeface="+mj-lt"/>
                        <a:ea typeface="Times New Roman"/>
                        <a:cs typeface="Lucida Sans Unicode" pitchFamily="34" charset="0"/>
                      </a:endParaRP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81107">
                <a:tc>
                  <a:txBody>
                    <a:bodyPr/>
                    <a:lstStyle/>
                    <a:p>
                      <a:pPr marL="0" marR="0">
                        <a:spcBef>
                          <a:spcPts val="0"/>
                        </a:spcBef>
                        <a:spcAft>
                          <a:spcPts val="0"/>
                        </a:spcAft>
                      </a:pPr>
                      <a:r>
                        <a:rPr lang="en-US" sz="1800" dirty="0">
                          <a:solidFill>
                            <a:schemeClr val="tx1">
                              <a:lumMod val="95000"/>
                              <a:lumOff val="5000"/>
                            </a:schemeClr>
                          </a:solidFill>
                          <a:latin typeface="+mn-lt"/>
                          <a:ea typeface="Microsoft Yi Baiti"/>
                          <a:cs typeface="Times New Roman"/>
                        </a:rPr>
                        <a:t>Систем</a:t>
                      </a:r>
                      <a:endParaRPr lang="en-US" sz="1800" dirty="0">
                        <a:solidFill>
                          <a:schemeClr val="tx1">
                            <a:lumMod val="95000"/>
                            <a:lumOff val="5000"/>
                          </a:schemeClr>
                        </a:solidFill>
                        <a:latin typeface="+mn-lt"/>
                        <a:ea typeface="Times New Roman"/>
                        <a:cs typeface="Times New Roman"/>
                      </a:endParaRP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chemeClr val="tx1">
                              <a:lumMod val="95000"/>
                              <a:lumOff val="5000"/>
                            </a:schemeClr>
                          </a:solidFill>
                          <a:latin typeface="+mn-lt"/>
                          <a:ea typeface="Times New Roman"/>
                          <a:cs typeface="Times New Roman"/>
                        </a:rPr>
                        <a:t>Ентитети</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chemeClr val="tx1">
                              <a:lumMod val="95000"/>
                              <a:lumOff val="5000"/>
                            </a:schemeClr>
                          </a:solidFill>
                          <a:latin typeface="+mn-lt"/>
                          <a:ea typeface="Times New Roman"/>
                          <a:cs typeface="Times New Roman"/>
                        </a:rPr>
                        <a:t>Атрибути</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chemeClr val="tx1">
                              <a:lumMod val="95000"/>
                              <a:lumOff val="5000"/>
                            </a:schemeClr>
                          </a:solidFill>
                          <a:latin typeface="+mn-lt"/>
                          <a:ea typeface="Times New Roman"/>
                          <a:cs typeface="Times New Roman"/>
                        </a:rPr>
                        <a:t>Активности</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chemeClr val="tx1">
                              <a:lumMod val="95000"/>
                              <a:lumOff val="5000"/>
                            </a:schemeClr>
                          </a:solidFill>
                          <a:latin typeface="+mn-lt"/>
                          <a:ea typeface="Times New Roman"/>
                          <a:cs typeface="Times New Roman"/>
                        </a:rPr>
                        <a:t>Дога</a:t>
                      </a:r>
                      <a:r>
                        <a:rPr lang="sr-Cyrl-CS" sz="1800" dirty="0">
                          <a:solidFill>
                            <a:schemeClr val="tx1">
                              <a:lumMod val="95000"/>
                              <a:lumOff val="5000"/>
                            </a:schemeClr>
                          </a:solidFill>
                          <a:latin typeface="+mn-lt"/>
                          <a:ea typeface="Times New Roman"/>
                          <a:cs typeface="Times New Roman"/>
                        </a:rPr>
                        <a:t>ђ</a:t>
                      </a:r>
                      <a:r>
                        <a:rPr lang="en-US" sz="1800" dirty="0">
                          <a:solidFill>
                            <a:schemeClr val="tx1">
                              <a:lumMod val="95000"/>
                              <a:lumOff val="5000"/>
                            </a:schemeClr>
                          </a:solidFill>
                          <a:latin typeface="+mn-lt"/>
                          <a:ea typeface="Times New Roman"/>
                          <a:cs typeface="Times New Roman"/>
                        </a:rPr>
                        <a:t>аји</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chemeClr val="tx1">
                              <a:lumMod val="95000"/>
                              <a:lumOff val="5000"/>
                            </a:schemeClr>
                          </a:solidFill>
                          <a:latin typeface="+mn-lt"/>
                          <a:ea typeface="Times New Roman"/>
                          <a:cs typeface="Times New Roman"/>
                        </a:rPr>
                        <a:t>Стања</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9914">
                <a:tc>
                  <a:txBody>
                    <a:bodyPr/>
                    <a:lstStyle/>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Посласти</a:t>
                      </a:r>
                      <a:r>
                        <a:rPr lang="sr-Cyrl-CS" sz="1200" dirty="0">
                          <a:solidFill>
                            <a:schemeClr val="tx1">
                              <a:lumMod val="95000"/>
                              <a:lumOff val="5000"/>
                            </a:schemeClr>
                          </a:solidFill>
                          <a:latin typeface="+mn-lt"/>
                          <a:ea typeface="Times New Roman"/>
                          <a:cs typeface="Times New Roman"/>
                        </a:rPr>
                        <a:t>ч</a:t>
                      </a:r>
                      <a:r>
                        <a:rPr lang="en-US" sz="1200" dirty="0">
                          <a:solidFill>
                            <a:schemeClr val="tx1">
                              <a:lumMod val="95000"/>
                              <a:lumOff val="5000"/>
                            </a:schemeClr>
                          </a:solidFill>
                          <a:latin typeface="+mn-lt"/>
                          <a:ea typeface="Times New Roman"/>
                          <a:cs typeface="Times New Roman"/>
                        </a:rPr>
                        <a:t>арница</a:t>
                      </a:r>
                    </a:p>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(једна особа која услу</a:t>
                      </a:r>
                      <a:r>
                        <a:rPr lang="sr-Cyrl-CS" sz="1200" dirty="0">
                          <a:solidFill>
                            <a:schemeClr val="tx1">
                              <a:lumMod val="95000"/>
                              <a:lumOff val="5000"/>
                            </a:schemeClr>
                          </a:solidFill>
                          <a:latin typeface="+mn-lt"/>
                          <a:ea typeface="Times New Roman"/>
                          <a:cs typeface="Times New Roman"/>
                        </a:rPr>
                        <a:t>ж</a:t>
                      </a:r>
                      <a:r>
                        <a:rPr lang="en-US" sz="1200" dirty="0">
                          <a:solidFill>
                            <a:schemeClr val="tx1">
                              <a:lumMod val="95000"/>
                              <a:lumOff val="5000"/>
                            </a:schemeClr>
                          </a:solidFill>
                          <a:latin typeface="+mn-lt"/>
                          <a:ea typeface="Times New Roman"/>
                          <a:cs typeface="Times New Roman"/>
                        </a:rPr>
                        <a:t>ује)</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smtClean="0">
                          <a:solidFill>
                            <a:schemeClr val="tx1">
                              <a:lumMod val="95000"/>
                              <a:lumOff val="5000"/>
                            </a:schemeClr>
                          </a:solidFill>
                          <a:latin typeface="+mn-lt"/>
                          <a:ea typeface="Times New Roman"/>
                          <a:cs typeface="Times New Roman"/>
                        </a:rPr>
                        <a:t>Му</a:t>
                      </a:r>
                      <a:r>
                        <a:rPr lang="sr-Cyrl-CS" sz="1200" dirty="0" smtClean="0">
                          <a:solidFill>
                            <a:schemeClr val="tx1">
                              <a:lumMod val="95000"/>
                              <a:lumOff val="5000"/>
                            </a:schemeClr>
                          </a:solidFill>
                          <a:latin typeface="+mn-lt"/>
                          <a:ea typeface="Times New Roman"/>
                          <a:cs typeface="Times New Roman"/>
                        </a:rPr>
                        <a:t>ш</a:t>
                      </a:r>
                      <a:r>
                        <a:rPr lang="en-US" sz="1200" dirty="0" smtClean="0">
                          <a:solidFill>
                            <a:schemeClr val="tx1">
                              <a:lumMod val="95000"/>
                              <a:lumOff val="5000"/>
                            </a:schemeClr>
                          </a:solidFill>
                          <a:latin typeface="+mn-lt"/>
                          <a:ea typeface="Times New Roman"/>
                          <a:cs typeface="Times New Roman"/>
                        </a:rPr>
                        <a:t>терија</a:t>
                      </a:r>
                    </a:p>
                    <a:p>
                      <a:pPr marL="0" marR="0">
                        <a:spcBef>
                          <a:spcPts val="0"/>
                        </a:spcBef>
                        <a:spcAft>
                          <a:spcPts val="0"/>
                        </a:spcAft>
                      </a:pPr>
                      <a:r>
                        <a:rPr lang="en-US" sz="1200" dirty="0" smtClean="0">
                          <a:solidFill>
                            <a:schemeClr val="tx1">
                              <a:lumMod val="95000"/>
                              <a:lumOff val="5000"/>
                            </a:schemeClr>
                          </a:solidFill>
                          <a:latin typeface="+mn-lt"/>
                          <a:ea typeface="Times New Roman"/>
                          <a:cs typeface="Times New Roman"/>
                        </a:rPr>
                        <a:t>(купац)</a:t>
                      </a:r>
                      <a:endParaRPr lang="en-US" sz="1200" dirty="0">
                        <a:solidFill>
                          <a:schemeClr val="tx1">
                            <a:lumMod val="95000"/>
                            <a:lumOff val="5000"/>
                          </a:schemeClr>
                        </a:solidFill>
                        <a:latin typeface="+mn-lt"/>
                        <a:ea typeface="Times New Roman"/>
                        <a:cs typeface="Times New Roman"/>
                      </a:endParaRP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Омиљена </a:t>
                      </a:r>
                    </a:p>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Посластица</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Одабир посластице</a:t>
                      </a:r>
                      <a:r>
                        <a:rPr lang="sr-Cyrl-CS" sz="1200" dirty="0">
                          <a:solidFill>
                            <a:schemeClr val="tx1">
                              <a:lumMod val="95000"/>
                              <a:lumOff val="5000"/>
                            </a:schemeClr>
                          </a:solidFill>
                          <a:latin typeface="+mn-lt"/>
                          <a:ea typeface="Times New Roman"/>
                          <a:cs typeface="Times New Roman"/>
                        </a:rPr>
                        <a:t>,</a:t>
                      </a:r>
                      <a:endParaRPr lang="en-US" sz="1200" dirty="0">
                        <a:solidFill>
                          <a:schemeClr val="tx1">
                            <a:lumMod val="95000"/>
                            <a:lumOff val="5000"/>
                          </a:schemeClr>
                        </a:solidFill>
                        <a:latin typeface="+mn-lt"/>
                        <a:ea typeface="Times New Roman"/>
                        <a:cs typeface="Times New Roman"/>
                      </a:endParaRPr>
                    </a:p>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Пла</a:t>
                      </a:r>
                      <a:r>
                        <a:rPr lang="sr-Cyrl-CS" sz="1200" dirty="0">
                          <a:solidFill>
                            <a:schemeClr val="tx1">
                              <a:lumMod val="95000"/>
                              <a:lumOff val="5000"/>
                            </a:schemeClr>
                          </a:solidFill>
                          <a:latin typeface="+mn-lt"/>
                          <a:ea typeface="Times New Roman"/>
                          <a:cs typeface="Times New Roman"/>
                        </a:rPr>
                        <a:t>ћ</a:t>
                      </a:r>
                      <a:r>
                        <a:rPr lang="en-US" sz="1200" dirty="0">
                          <a:solidFill>
                            <a:schemeClr val="tx1">
                              <a:lumMod val="95000"/>
                              <a:lumOff val="5000"/>
                            </a:schemeClr>
                          </a:solidFill>
                          <a:latin typeface="+mn-lt"/>
                          <a:ea typeface="Times New Roman"/>
                          <a:cs typeface="Times New Roman"/>
                        </a:rPr>
                        <a:t>ање одмах по одабиру </a:t>
                      </a:r>
                      <a:r>
                        <a:rPr lang="sr-Cyrl-CS" sz="1200" dirty="0">
                          <a:solidFill>
                            <a:schemeClr val="tx1">
                              <a:lumMod val="95000"/>
                              <a:lumOff val="5000"/>
                            </a:schemeClr>
                          </a:solidFill>
                          <a:latin typeface="+mn-lt"/>
                          <a:ea typeface="Times New Roman"/>
                          <a:cs typeface="Times New Roman"/>
                        </a:rPr>
                        <a:t>ж</a:t>
                      </a:r>
                      <a:r>
                        <a:rPr lang="en-US" sz="1200" dirty="0">
                          <a:solidFill>
                            <a:schemeClr val="tx1">
                              <a:lumMod val="95000"/>
                              <a:lumOff val="5000"/>
                            </a:schemeClr>
                          </a:solidFill>
                          <a:latin typeface="+mn-lt"/>
                          <a:ea typeface="Times New Roman"/>
                          <a:cs typeface="Times New Roman"/>
                        </a:rPr>
                        <a:t>ељене посластице</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Долазак </a:t>
                      </a:r>
                      <a:r>
                        <a:rPr lang="en-US" sz="1200" dirty="0" err="1">
                          <a:solidFill>
                            <a:schemeClr val="tx1">
                              <a:lumMod val="95000"/>
                              <a:lumOff val="5000"/>
                            </a:schemeClr>
                          </a:solidFill>
                          <a:latin typeface="+mn-lt"/>
                          <a:ea typeface="Times New Roman"/>
                          <a:cs typeface="Times New Roman"/>
                        </a:rPr>
                        <a:t>на</a:t>
                      </a:r>
                      <a:r>
                        <a:rPr lang="en-US" sz="1200" dirty="0">
                          <a:solidFill>
                            <a:schemeClr val="tx1">
                              <a:lumMod val="95000"/>
                              <a:lumOff val="5000"/>
                            </a:schemeClr>
                          </a:solidFill>
                          <a:latin typeface="+mn-lt"/>
                          <a:ea typeface="Times New Roman"/>
                          <a:cs typeface="Times New Roman"/>
                        </a:rPr>
                        <a:t> линију</a:t>
                      </a:r>
                      <a:r>
                        <a:rPr lang="sr-Cyrl-CS" sz="1200" dirty="0">
                          <a:solidFill>
                            <a:schemeClr val="tx1">
                              <a:lumMod val="95000"/>
                              <a:lumOff val="5000"/>
                            </a:schemeClr>
                          </a:solidFill>
                          <a:latin typeface="+mn-lt"/>
                          <a:ea typeface="Times New Roman"/>
                          <a:cs typeface="Times New Roman"/>
                        </a:rPr>
                        <a:t>,</a:t>
                      </a:r>
                      <a:endParaRPr lang="en-US" sz="1200" dirty="0">
                        <a:solidFill>
                          <a:schemeClr val="tx1">
                            <a:lumMod val="95000"/>
                            <a:lumOff val="5000"/>
                          </a:schemeClr>
                        </a:solidFill>
                        <a:latin typeface="+mn-lt"/>
                        <a:ea typeface="Times New Roman"/>
                        <a:cs typeface="Times New Roman"/>
                      </a:endParaRPr>
                    </a:p>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Одлазак са линије</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Број корисника</a:t>
                      </a:r>
                      <a:r>
                        <a:rPr lang="sr-Cyrl-CS" sz="1200" dirty="0">
                          <a:solidFill>
                            <a:schemeClr val="tx1">
                              <a:lumMod val="95000"/>
                              <a:lumOff val="5000"/>
                            </a:schemeClr>
                          </a:solidFill>
                          <a:latin typeface="+mn-lt"/>
                          <a:ea typeface="Times New Roman"/>
                          <a:cs typeface="Times New Roman"/>
                        </a:rPr>
                        <a:t>,</a:t>
                      </a:r>
                      <a:endParaRPr lang="en-US" sz="1200" dirty="0">
                        <a:solidFill>
                          <a:schemeClr val="tx1">
                            <a:lumMod val="95000"/>
                            <a:lumOff val="5000"/>
                          </a:schemeClr>
                        </a:solidFill>
                        <a:latin typeface="+mn-lt"/>
                        <a:ea typeface="Times New Roman"/>
                        <a:cs typeface="Times New Roman"/>
                      </a:endParaRPr>
                    </a:p>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Вели</a:t>
                      </a:r>
                      <a:r>
                        <a:rPr lang="sr-Cyrl-CS" sz="1200" dirty="0">
                          <a:solidFill>
                            <a:schemeClr val="tx1">
                              <a:lumMod val="95000"/>
                              <a:lumOff val="5000"/>
                            </a:schemeClr>
                          </a:solidFill>
                          <a:latin typeface="+mn-lt"/>
                          <a:ea typeface="Times New Roman"/>
                          <a:cs typeface="Times New Roman"/>
                        </a:rPr>
                        <a:t>ч</a:t>
                      </a:r>
                      <a:r>
                        <a:rPr lang="en-US" sz="1200" dirty="0">
                          <a:solidFill>
                            <a:schemeClr val="tx1">
                              <a:lumMod val="95000"/>
                              <a:lumOff val="5000"/>
                            </a:schemeClr>
                          </a:solidFill>
                          <a:latin typeface="+mn-lt"/>
                          <a:ea typeface="Times New Roman"/>
                          <a:cs typeface="Times New Roman"/>
                        </a:rPr>
                        <a:t>ина реда</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897">
                <a:tc>
                  <a:txBody>
                    <a:bodyPr/>
                    <a:lstStyle/>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Посласти</a:t>
                      </a:r>
                      <a:r>
                        <a:rPr lang="sr-Cyrl-CS" sz="1200">
                          <a:solidFill>
                            <a:schemeClr val="tx1">
                              <a:lumMod val="95000"/>
                              <a:lumOff val="5000"/>
                            </a:schemeClr>
                          </a:solidFill>
                          <a:latin typeface="+mn-lt"/>
                          <a:ea typeface="Times New Roman"/>
                          <a:cs typeface="Times New Roman"/>
                        </a:rPr>
                        <a:t>ч</a:t>
                      </a:r>
                      <a:r>
                        <a:rPr lang="en-US" sz="1200" dirty="0">
                          <a:solidFill>
                            <a:schemeClr val="tx1">
                              <a:lumMod val="95000"/>
                              <a:lumOff val="5000"/>
                            </a:schemeClr>
                          </a:solidFill>
                          <a:latin typeface="+mn-lt"/>
                          <a:ea typeface="Times New Roman"/>
                          <a:cs typeface="Times New Roman"/>
                        </a:rPr>
                        <a:t>арница</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Му</a:t>
                      </a:r>
                      <a:r>
                        <a:rPr lang="sr-Cyrl-CS" sz="1200" dirty="0">
                          <a:solidFill>
                            <a:schemeClr val="tx1">
                              <a:lumMod val="95000"/>
                              <a:lumOff val="5000"/>
                            </a:schemeClr>
                          </a:solidFill>
                          <a:latin typeface="+mn-lt"/>
                          <a:ea typeface="Times New Roman"/>
                          <a:cs typeface="Times New Roman"/>
                        </a:rPr>
                        <a:t>ш</a:t>
                      </a:r>
                      <a:r>
                        <a:rPr lang="en-US" sz="1200" dirty="0">
                          <a:solidFill>
                            <a:schemeClr val="tx1">
                              <a:lumMod val="95000"/>
                              <a:lumOff val="5000"/>
                            </a:schemeClr>
                          </a:solidFill>
                          <a:latin typeface="+mn-lt"/>
                          <a:ea typeface="Times New Roman"/>
                          <a:cs typeface="Times New Roman"/>
                        </a:rPr>
                        <a:t>терија</a:t>
                      </a:r>
                    </a:p>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(купац)</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Омиљена </a:t>
                      </a:r>
                    </a:p>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Посластица</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Одабир посластице</a:t>
                      </a:r>
                      <a:r>
                        <a:rPr lang="sr-Cyrl-CS" sz="1200" dirty="0">
                          <a:solidFill>
                            <a:schemeClr val="tx1">
                              <a:lumMod val="95000"/>
                              <a:lumOff val="5000"/>
                            </a:schemeClr>
                          </a:solidFill>
                          <a:latin typeface="+mn-lt"/>
                          <a:ea typeface="Times New Roman"/>
                          <a:cs typeface="Times New Roman"/>
                        </a:rPr>
                        <a:t>,</a:t>
                      </a:r>
                      <a:endParaRPr lang="en-US" sz="1200" dirty="0">
                        <a:solidFill>
                          <a:schemeClr val="tx1">
                            <a:lumMod val="95000"/>
                            <a:lumOff val="5000"/>
                          </a:schemeClr>
                        </a:solidFill>
                        <a:latin typeface="+mn-lt"/>
                        <a:ea typeface="Times New Roman"/>
                        <a:cs typeface="Times New Roman"/>
                      </a:endParaRPr>
                    </a:p>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Пла</a:t>
                      </a:r>
                      <a:r>
                        <a:rPr lang="sr-Cyrl-CS" sz="1200" dirty="0">
                          <a:solidFill>
                            <a:schemeClr val="tx1">
                              <a:lumMod val="95000"/>
                              <a:lumOff val="5000"/>
                            </a:schemeClr>
                          </a:solidFill>
                          <a:latin typeface="+mn-lt"/>
                          <a:ea typeface="Times New Roman"/>
                          <a:cs typeface="Times New Roman"/>
                        </a:rPr>
                        <a:t>ћ</a:t>
                      </a:r>
                      <a:r>
                        <a:rPr lang="en-US" sz="1200" dirty="0">
                          <a:solidFill>
                            <a:schemeClr val="tx1">
                              <a:lumMod val="95000"/>
                              <a:lumOff val="5000"/>
                            </a:schemeClr>
                          </a:solidFill>
                          <a:latin typeface="+mn-lt"/>
                          <a:ea typeface="Times New Roman"/>
                          <a:cs typeface="Times New Roman"/>
                        </a:rPr>
                        <a:t>ање након </a:t>
                      </a:r>
                    </a:p>
                    <a:p>
                      <a:pPr marL="0" marR="0">
                        <a:spcBef>
                          <a:spcPts val="0"/>
                        </a:spcBef>
                        <a:spcAft>
                          <a:spcPts val="0"/>
                        </a:spcAft>
                      </a:pPr>
                      <a:r>
                        <a:rPr lang="sr-Cyrl-CS" sz="1200" dirty="0">
                          <a:solidFill>
                            <a:schemeClr val="tx1">
                              <a:lumMod val="95000"/>
                              <a:lumOff val="5000"/>
                            </a:schemeClr>
                          </a:solidFill>
                          <a:latin typeface="+mn-lt"/>
                          <a:ea typeface="Times New Roman"/>
                          <a:cs typeface="Times New Roman"/>
                        </a:rPr>
                        <a:t>ш</a:t>
                      </a:r>
                      <a:r>
                        <a:rPr lang="en-US" sz="1200" dirty="0">
                          <a:solidFill>
                            <a:schemeClr val="tx1">
                              <a:lumMod val="95000"/>
                              <a:lumOff val="5000"/>
                            </a:schemeClr>
                          </a:solidFill>
                          <a:latin typeface="+mn-lt"/>
                          <a:ea typeface="Times New Roman"/>
                          <a:cs typeface="Times New Roman"/>
                        </a:rPr>
                        <a:t>то се поједе одабрана посластица</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Долазак </a:t>
                      </a:r>
                      <a:r>
                        <a:rPr lang="en-US" sz="1200" dirty="0" err="1">
                          <a:solidFill>
                            <a:schemeClr val="tx1">
                              <a:lumMod val="95000"/>
                              <a:lumOff val="5000"/>
                            </a:schemeClr>
                          </a:solidFill>
                          <a:latin typeface="+mn-lt"/>
                          <a:ea typeface="Times New Roman"/>
                          <a:cs typeface="Times New Roman"/>
                        </a:rPr>
                        <a:t>на</a:t>
                      </a:r>
                      <a:r>
                        <a:rPr lang="en-US" sz="1200" dirty="0">
                          <a:solidFill>
                            <a:schemeClr val="tx1">
                              <a:lumMod val="95000"/>
                              <a:lumOff val="5000"/>
                            </a:schemeClr>
                          </a:solidFill>
                          <a:latin typeface="+mn-lt"/>
                          <a:ea typeface="Times New Roman"/>
                          <a:cs typeface="Times New Roman"/>
                        </a:rPr>
                        <a:t> линију</a:t>
                      </a:r>
                      <a:r>
                        <a:rPr lang="sr-Cyrl-CS" sz="1200" dirty="0">
                          <a:solidFill>
                            <a:schemeClr val="tx1">
                              <a:lumMod val="95000"/>
                              <a:lumOff val="5000"/>
                            </a:schemeClr>
                          </a:solidFill>
                          <a:latin typeface="+mn-lt"/>
                          <a:ea typeface="Times New Roman"/>
                          <a:cs typeface="Times New Roman"/>
                        </a:rPr>
                        <a:t>,</a:t>
                      </a:r>
                      <a:endParaRPr lang="en-US" sz="1200" dirty="0">
                        <a:solidFill>
                          <a:schemeClr val="tx1">
                            <a:lumMod val="95000"/>
                            <a:lumOff val="5000"/>
                          </a:schemeClr>
                        </a:solidFill>
                        <a:latin typeface="+mn-lt"/>
                        <a:ea typeface="Times New Roman"/>
                        <a:cs typeface="Times New Roman"/>
                      </a:endParaRPr>
                    </a:p>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Одлазак са линије</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Број услу</a:t>
                      </a:r>
                      <a:r>
                        <a:rPr lang="sr-Cyrl-CS" sz="1200" dirty="0">
                          <a:solidFill>
                            <a:schemeClr val="tx1">
                              <a:lumMod val="95000"/>
                              <a:lumOff val="5000"/>
                            </a:schemeClr>
                          </a:solidFill>
                          <a:latin typeface="+mn-lt"/>
                          <a:ea typeface="Times New Roman"/>
                          <a:cs typeface="Times New Roman"/>
                        </a:rPr>
                        <a:t>ж</a:t>
                      </a:r>
                      <a:r>
                        <a:rPr lang="en-US" sz="1200" dirty="0">
                          <a:solidFill>
                            <a:schemeClr val="tx1">
                              <a:lumMod val="95000"/>
                              <a:lumOff val="5000"/>
                            </a:schemeClr>
                          </a:solidFill>
                          <a:latin typeface="+mn-lt"/>
                          <a:ea typeface="Times New Roman"/>
                          <a:cs typeface="Times New Roman"/>
                        </a:rPr>
                        <a:t>ених корисника</a:t>
                      </a:r>
                      <a:r>
                        <a:rPr lang="sr-Cyrl-CS" sz="1200" dirty="0">
                          <a:solidFill>
                            <a:schemeClr val="tx1">
                              <a:lumMod val="95000"/>
                              <a:lumOff val="5000"/>
                            </a:schemeClr>
                          </a:solidFill>
                          <a:latin typeface="+mn-lt"/>
                          <a:ea typeface="Times New Roman"/>
                          <a:cs typeface="Times New Roman"/>
                        </a:rPr>
                        <a:t>,</a:t>
                      </a:r>
                      <a:endParaRPr lang="en-US" sz="1200" dirty="0">
                        <a:solidFill>
                          <a:schemeClr val="tx1">
                            <a:lumMod val="95000"/>
                            <a:lumOff val="5000"/>
                          </a:schemeClr>
                        </a:solidFill>
                        <a:latin typeface="+mn-lt"/>
                        <a:ea typeface="Times New Roman"/>
                        <a:cs typeface="Times New Roman"/>
                      </a:endParaRPr>
                    </a:p>
                    <a:p>
                      <a:pPr marL="0" marR="0">
                        <a:spcBef>
                          <a:spcPts val="0"/>
                        </a:spcBef>
                        <a:spcAft>
                          <a:spcPts val="0"/>
                        </a:spcAft>
                      </a:pPr>
                      <a:r>
                        <a:rPr lang="en-US" sz="1200" dirty="0">
                          <a:solidFill>
                            <a:schemeClr val="tx1">
                              <a:lumMod val="95000"/>
                              <a:lumOff val="5000"/>
                            </a:schemeClr>
                          </a:solidFill>
                          <a:latin typeface="+mn-lt"/>
                          <a:ea typeface="Times New Roman"/>
                          <a:cs typeface="Times New Roman"/>
                        </a:rPr>
                        <a:t>Вели</a:t>
                      </a:r>
                      <a:r>
                        <a:rPr lang="sr-Cyrl-CS" sz="1200" dirty="0">
                          <a:solidFill>
                            <a:schemeClr val="tx1">
                              <a:lumMod val="95000"/>
                              <a:lumOff val="5000"/>
                            </a:schemeClr>
                          </a:solidFill>
                          <a:latin typeface="+mn-lt"/>
                          <a:ea typeface="Times New Roman"/>
                          <a:cs typeface="Times New Roman"/>
                        </a:rPr>
                        <a:t>ч</a:t>
                      </a:r>
                      <a:r>
                        <a:rPr lang="en-US" sz="1200" dirty="0">
                          <a:solidFill>
                            <a:schemeClr val="tx1">
                              <a:lumMod val="95000"/>
                              <a:lumOff val="5000"/>
                            </a:schemeClr>
                          </a:solidFill>
                          <a:latin typeface="+mn-lt"/>
                          <a:ea typeface="Times New Roman"/>
                          <a:cs typeface="Times New Roman"/>
                        </a:rPr>
                        <a:t>ина реда</a:t>
                      </a:r>
                    </a:p>
                  </a:txBody>
                  <a:tcPr marL="68154" marR="681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07965A99-6243-4B84-9CAB-F3F35166ED1F}"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oslasticarnica.jpg"/>
          <p:cNvPicPr>
            <a:picLocks noGrp="1" noChangeAspect="1"/>
          </p:cNvPicPr>
          <p:nvPr>
            <p:ph idx="1"/>
          </p:nvPr>
        </p:nvPicPr>
        <p:blipFill>
          <a:blip r:embed="rId2"/>
          <a:stretch>
            <a:fillRect/>
          </a:stretch>
        </p:blipFill>
        <p:spPr>
          <a:xfrm>
            <a:off x="609600" y="762000"/>
            <a:ext cx="8077200" cy="4876800"/>
          </a:xfrm>
        </p:spPr>
      </p:pic>
      <p:sp>
        <p:nvSpPr>
          <p:cNvPr id="3" name="Slide Number Placeholder 2"/>
          <p:cNvSpPr>
            <a:spLocks noGrp="1"/>
          </p:cNvSpPr>
          <p:nvPr>
            <p:ph type="sldNum" sz="quarter" idx="12"/>
          </p:nvPr>
        </p:nvSpPr>
        <p:spPr/>
        <p:txBody>
          <a:bodyPr/>
          <a:lstStyle/>
          <a:p>
            <a:fld id="{07965A99-6243-4B84-9CAB-F3F35166ED1F}"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32037"/>
            <a:ext cx="8229600" cy="4525963"/>
          </a:xfrm>
        </p:spPr>
        <p:txBody>
          <a:bodyPr>
            <a:normAutofit/>
          </a:bodyPr>
          <a:lstStyle/>
          <a:p>
            <a:pPr>
              <a:buFont typeface="Wingdings" pitchFamily="2" charset="2"/>
              <a:buChar char="§"/>
            </a:pPr>
            <a:r>
              <a:rPr lang="sr-Cyrl-CS" sz="1800" dirty="0" smtClean="0"/>
              <a:t>Максималан број запослених у посластичарници,</a:t>
            </a:r>
          </a:p>
          <a:p>
            <a:pPr>
              <a:buFont typeface="Wingdings" pitchFamily="2" charset="2"/>
              <a:buChar char="§"/>
            </a:pPr>
            <a:r>
              <a:rPr lang="sr-Cyrl-CS" sz="1800" dirty="0" smtClean="0"/>
              <a:t>Максималан број купаца који долазе у посластичарницу,</a:t>
            </a:r>
          </a:p>
          <a:p>
            <a:pPr>
              <a:buFont typeface="Wingdings" pitchFamily="2" charset="2"/>
              <a:buChar char="§"/>
            </a:pPr>
            <a:r>
              <a:rPr lang="sr-Cyrl-CS" sz="1800" dirty="0" smtClean="0"/>
              <a:t>Просечан број купаца у неком временском интервалу,</a:t>
            </a:r>
          </a:p>
          <a:p>
            <a:pPr>
              <a:buFont typeface="Wingdings" pitchFamily="2" charset="2"/>
              <a:buChar char="§"/>
            </a:pPr>
            <a:r>
              <a:rPr lang="sr-Cyrl-CS" sz="1800" dirty="0" smtClean="0"/>
              <a:t>Расподела времена.</a:t>
            </a:r>
            <a:endParaRPr lang="en-US" sz="1800" dirty="0"/>
          </a:p>
        </p:txBody>
      </p:sp>
      <p:sp>
        <p:nvSpPr>
          <p:cNvPr id="3" name="Title 2"/>
          <p:cNvSpPr>
            <a:spLocks noGrp="1"/>
          </p:cNvSpPr>
          <p:nvPr>
            <p:ph type="title"/>
          </p:nvPr>
        </p:nvSpPr>
        <p:spPr/>
        <p:txBody>
          <a:bodyPr>
            <a:normAutofit/>
          </a:bodyPr>
          <a:lstStyle/>
          <a:p>
            <a:pPr algn="ctr"/>
            <a:r>
              <a:rPr lang="sr-Cyrl-CS" sz="3200" b="0" dirty="0" smtClean="0"/>
              <a:t>Дефинисање најважнијих података за успешно спровођење симулације:</a:t>
            </a:r>
            <a:endParaRPr lang="en-US" sz="3200" b="0" dirty="0"/>
          </a:p>
        </p:txBody>
      </p:sp>
      <p:sp>
        <p:nvSpPr>
          <p:cNvPr id="4" name="Slide Number Placeholder 3"/>
          <p:cNvSpPr>
            <a:spLocks noGrp="1"/>
          </p:cNvSpPr>
          <p:nvPr>
            <p:ph type="sldNum" sz="quarter" idx="12"/>
          </p:nvPr>
        </p:nvSpPr>
        <p:spPr/>
        <p:txBody>
          <a:bodyPr/>
          <a:lstStyle/>
          <a:p>
            <a:fld id="{07965A99-6243-4B84-9CAB-F3F35166ED1F}"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229600" cy="4525963"/>
          </a:xfrm>
        </p:spPr>
        <p:txBody>
          <a:bodyPr>
            <a:normAutofit/>
          </a:bodyPr>
          <a:lstStyle/>
          <a:p>
            <a:pPr algn="just">
              <a:buFont typeface="Arial" pitchFamily="34" charset="0"/>
              <a:buChar char="•"/>
            </a:pPr>
            <a:r>
              <a:rPr lang="sr-Cyrl-CS" sz="1400" dirty="0" smtClean="0"/>
              <a:t>Применом симулације потребно је утврдити колико посластичар треба дневно да прави торти да би остваривао највећи профит.</a:t>
            </a:r>
          </a:p>
          <a:p>
            <a:pPr algn="just">
              <a:buFont typeface="Arial" pitchFamily="34" charset="0"/>
              <a:buChar char="•"/>
            </a:pPr>
            <a:r>
              <a:rPr lang="sr-Cyrl-CS" sz="1400" dirty="0" smtClean="0"/>
              <a:t>Купаца буде сваког дана између четри и седам, према расподели вероватноће приказаној у табели:</a:t>
            </a:r>
          </a:p>
          <a:p>
            <a:pPr>
              <a:buNone/>
            </a:pPr>
            <a:endParaRPr lang="sr-Cyrl-CS" sz="2400" dirty="0" smtClean="0"/>
          </a:p>
          <a:p>
            <a:pPr>
              <a:buNone/>
            </a:pPr>
            <a:r>
              <a:rPr lang="sr-Cyrl-CS" sz="2400" dirty="0" smtClean="0"/>
              <a:t>	</a:t>
            </a:r>
          </a:p>
          <a:p>
            <a:pPr algn="just">
              <a:buNone/>
            </a:pPr>
            <a:r>
              <a:rPr lang="sr-Cyrl-CS" sz="1800" dirty="0" smtClean="0"/>
              <a:t>	</a:t>
            </a:r>
          </a:p>
          <a:p>
            <a:pPr algn="just">
              <a:buFont typeface="Arial" pitchFamily="34" charset="0"/>
              <a:buChar char="•"/>
            </a:pPr>
            <a:r>
              <a:rPr lang="sr-Cyrl-CS" sz="1400" dirty="0" smtClean="0"/>
              <a:t> Минимаркети наручују одређен број торти према расподели приказаној у табели:</a:t>
            </a:r>
          </a:p>
          <a:p>
            <a:pPr>
              <a:buNone/>
            </a:pPr>
            <a:r>
              <a:rPr lang="sr-Cyrl-CS" sz="1800" dirty="0" smtClean="0"/>
              <a:t>	</a:t>
            </a:r>
          </a:p>
          <a:p>
            <a:pPr>
              <a:buNone/>
            </a:pPr>
            <a:r>
              <a:rPr lang="sr-Cyrl-CS" sz="1800" dirty="0" smtClean="0"/>
              <a:t>	</a:t>
            </a:r>
          </a:p>
          <a:p>
            <a:pPr algn="just">
              <a:buNone/>
            </a:pPr>
            <a:r>
              <a:rPr lang="sr-Cyrl-CS" dirty="0" smtClean="0"/>
              <a:t>	</a:t>
            </a:r>
          </a:p>
          <a:p>
            <a:pPr algn="just">
              <a:buFont typeface="Arial" pitchFamily="34" charset="0"/>
              <a:buChar char="•"/>
            </a:pPr>
            <a:r>
              <a:rPr lang="sr-Cyrl-CS" sz="1400" dirty="0" smtClean="0"/>
              <a:t>Цена по којој посластичар продаје торте је 1000 динара, а трошкови израд једне торте износе 700 динара. Све торте које преостану бивају откупљене од њега од стране локалне фабрике упола цене. Уговором који је склопљен подразумева се плаћање пенала за сваку наручену, а неиспоручену торту у изосу од 200 динара.</a:t>
            </a:r>
            <a:endParaRPr lang="sr-Cyrl-CS" dirty="0" smtClean="0"/>
          </a:p>
        </p:txBody>
      </p:sp>
      <p:sp>
        <p:nvSpPr>
          <p:cNvPr id="3" name="Title 2"/>
          <p:cNvSpPr>
            <a:spLocks noGrp="1"/>
          </p:cNvSpPr>
          <p:nvPr>
            <p:ph type="title"/>
          </p:nvPr>
        </p:nvSpPr>
        <p:spPr>
          <a:xfrm>
            <a:off x="381000" y="0"/>
            <a:ext cx="8229600" cy="1143000"/>
          </a:xfrm>
        </p:spPr>
        <p:txBody>
          <a:bodyPr>
            <a:normAutofit/>
          </a:bodyPr>
          <a:lstStyle/>
          <a:p>
            <a:pPr algn="ctr"/>
            <a:r>
              <a:rPr lang="sr-Cyrl-CS" sz="3200" b="0" dirty="0" smtClean="0"/>
              <a:t>Задатак 2.1</a:t>
            </a:r>
            <a:endParaRPr lang="en-US" sz="3200" b="0" dirty="0"/>
          </a:p>
        </p:txBody>
      </p:sp>
      <p:graphicFrame>
        <p:nvGraphicFramePr>
          <p:cNvPr id="4" name="Table 3"/>
          <p:cNvGraphicFramePr>
            <a:graphicFrameLocks noGrp="1"/>
          </p:cNvGraphicFramePr>
          <p:nvPr/>
        </p:nvGraphicFramePr>
        <p:xfrm>
          <a:off x="838200" y="2219960"/>
          <a:ext cx="6096000" cy="8280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0">
                <a:tc>
                  <a:txBody>
                    <a:bodyPr/>
                    <a:lstStyle/>
                    <a:p>
                      <a:r>
                        <a:rPr lang="sr-Cyrl-CS" sz="1200" dirty="0" smtClean="0"/>
                        <a:t>Број купаца у једном дану</a:t>
                      </a:r>
                      <a:endParaRPr lang="en-US" sz="1200" dirty="0"/>
                    </a:p>
                  </a:txBody>
                  <a:tcPr/>
                </a:tc>
                <a:tc>
                  <a:txBody>
                    <a:bodyPr/>
                    <a:lstStyle/>
                    <a:p>
                      <a:r>
                        <a:rPr lang="sr-Cyrl-CS" sz="1400" dirty="0" smtClean="0"/>
                        <a:t>4</a:t>
                      </a:r>
                      <a:endParaRPr lang="en-US" sz="1400" dirty="0"/>
                    </a:p>
                  </a:txBody>
                  <a:tcPr/>
                </a:tc>
                <a:tc>
                  <a:txBody>
                    <a:bodyPr/>
                    <a:lstStyle/>
                    <a:p>
                      <a:r>
                        <a:rPr lang="sr-Cyrl-CS" sz="1400" dirty="0" smtClean="0"/>
                        <a:t>5</a:t>
                      </a:r>
                      <a:endParaRPr lang="en-US" sz="1400" dirty="0"/>
                    </a:p>
                  </a:txBody>
                  <a:tcPr/>
                </a:tc>
                <a:tc>
                  <a:txBody>
                    <a:bodyPr/>
                    <a:lstStyle/>
                    <a:p>
                      <a:r>
                        <a:rPr lang="sr-Cyrl-CS" sz="1400" dirty="0" smtClean="0"/>
                        <a:t>6</a:t>
                      </a:r>
                      <a:endParaRPr lang="en-US" sz="1400" dirty="0"/>
                    </a:p>
                  </a:txBody>
                  <a:tcPr/>
                </a:tc>
                <a:tc>
                  <a:txBody>
                    <a:bodyPr/>
                    <a:lstStyle/>
                    <a:p>
                      <a:r>
                        <a:rPr lang="sr-Cyrl-CS" sz="1400" dirty="0" smtClean="0"/>
                        <a:t>7</a:t>
                      </a:r>
                      <a:endParaRPr lang="en-US" sz="1400" dirty="0"/>
                    </a:p>
                  </a:txBody>
                  <a:tcPr/>
                </a:tc>
              </a:tr>
              <a:tr h="370840">
                <a:tc>
                  <a:txBody>
                    <a:bodyPr/>
                    <a:lstStyle/>
                    <a:p>
                      <a:r>
                        <a:rPr lang="sr-Cyrl-CS" sz="1200" dirty="0" smtClean="0"/>
                        <a:t>Вероватноћа</a:t>
                      </a:r>
                      <a:endParaRPr lang="en-US" sz="1200" dirty="0"/>
                    </a:p>
                  </a:txBody>
                  <a:tcPr/>
                </a:tc>
                <a:tc>
                  <a:txBody>
                    <a:bodyPr/>
                    <a:lstStyle/>
                    <a:p>
                      <a:r>
                        <a:rPr lang="sr-Cyrl-CS" sz="1400" dirty="0" smtClean="0"/>
                        <a:t>0.35</a:t>
                      </a:r>
                      <a:endParaRPr lang="en-US" sz="1400" dirty="0"/>
                    </a:p>
                  </a:txBody>
                  <a:tcPr/>
                </a:tc>
                <a:tc>
                  <a:txBody>
                    <a:bodyPr/>
                    <a:lstStyle/>
                    <a:p>
                      <a:r>
                        <a:rPr lang="sr-Cyrl-CS" sz="1400" dirty="0" smtClean="0"/>
                        <a:t>0.30</a:t>
                      </a:r>
                      <a:endParaRPr lang="en-US" sz="1400" dirty="0"/>
                    </a:p>
                  </a:txBody>
                  <a:tcPr/>
                </a:tc>
                <a:tc>
                  <a:txBody>
                    <a:bodyPr/>
                    <a:lstStyle/>
                    <a:p>
                      <a:r>
                        <a:rPr lang="sr-Cyrl-CS" sz="1400" dirty="0" smtClean="0"/>
                        <a:t>0.25</a:t>
                      </a:r>
                      <a:endParaRPr lang="en-US" sz="1400" dirty="0"/>
                    </a:p>
                  </a:txBody>
                  <a:tcPr/>
                </a:tc>
                <a:tc>
                  <a:txBody>
                    <a:bodyPr/>
                    <a:lstStyle/>
                    <a:p>
                      <a:r>
                        <a:rPr lang="sr-Cyrl-CS" sz="1400" dirty="0" smtClean="0"/>
                        <a:t>0.10</a:t>
                      </a:r>
                      <a:endParaRPr lang="en-US" sz="1400" dirty="0"/>
                    </a:p>
                  </a:txBody>
                  <a:tcPr/>
                </a:tc>
              </a:tr>
            </a:tbl>
          </a:graphicData>
        </a:graphic>
      </p:graphicFrame>
      <p:graphicFrame>
        <p:nvGraphicFramePr>
          <p:cNvPr id="5" name="Table 4"/>
          <p:cNvGraphicFramePr>
            <a:graphicFrameLocks noGrp="1"/>
          </p:cNvGraphicFramePr>
          <p:nvPr/>
        </p:nvGraphicFramePr>
        <p:xfrm>
          <a:off x="762000" y="3581400"/>
          <a:ext cx="6096000" cy="8280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152400">
                <a:tc>
                  <a:txBody>
                    <a:bodyPr/>
                    <a:lstStyle/>
                    <a:p>
                      <a:r>
                        <a:rPr lang="sr-Cyrl-CS" sz="1200" dirty="0" smtClean="0"/>
                        <a:t>Наручен</a:t>
                      </a:r>
                      <a:r>
                        <a:rPr lang="sr-Cyrl-CS" sz="1200" baseline="0" dirty="0" smtClean="0"/>
                        <a:t> број торти</a:t>
                      </a:r>
                      <a:endParaRPr lang="en-US" sz="1200" dirty="0"/>
                    </a:p>
                  </a:txBody>
                  <a:tcPr/>
                </a:tc>
                <a:tc>
                  <a:txBody>
                    <a:bodyPr/>
                    <a:lstStyle/>
                    <a:p>
                      <a:r>
                        <a:rPr lang="sr-Cyrl-CS" sz="1400" dirty="0" smtClean="0"/>
                        <a:t>1</a:t>
                      </a:r>
                      <a:endParaRPr lang="en-US" sz="1400" dirty="0"/>
                    </a:p>
                  </a:txBody>
                  <a:tcPr/>
                </a:tc>
                <a:tc>
                  <a:txBody>
                    <a:bodyPr/>
                    <a:lstStyle/>
                    <a:p>
                      <a:r>
                        <a:rPr lang="sr-Cyrl-CS" sz="1400" dirty="0" smtClean="0"/>
                        <a:t>2</a:t>
                      </a:r>
                      <a:endParaRPr lang="en-US" sz="1400" dirty="0"/>
                    </a:p>
                  </a:txBody>
                  <a:tcPr/>
                </a:tc>
                <a:tc>
                  <a:txBody>
                    <a:bodyPr/>
                    <a:lstStyle/>
                    <a:p>
                      <a:r>
                        <a:rPr lang="sr-Cyrl-CS" sz="1400" dirty="0" smtClean="0"/>
                        <a:t>3</a:t>
                      </a:r>
                      <a:endParaRPr lang="en-US" sz="1400" dirty="0"/>
                    </a:p>
                  </a:txBody>
                  <a:tcPr/>
                </a:tc>
                <a:tc>
                  <a:txBody>
                    <a:bodyPr/>
                    <a:lstStyle/>
                    <a:p>
                      <a:r>
                        <a:rPr lang="sr-Cyrl-CS" sz="1400" dirty="0" smtClean="0"/>
                        <a:t>4</a:t>
                      </a:r>
                      <a:endParaRPr lang="en-US" sz="1400" dirty="0"/>
                    </a:p>
                  </a:txBody>
                  <a:tcPr/>
                </a:tc>
              </a:tr>
              <a:tr h="370840">
                <a:tc>
                  <a:txBody>
                    <a:bodyPr/>
                    <a:lstStyle/>
                    <a:p>
                      <a:r>
                        <a:rPr lang="sr-Cyrl-CS" sz="1200" dirty="0" smtClean="0"/>
                        <a:t>Вероватноћа</a:t>
                      </a:r>
                      <a:endParaRPr lang="en-US" sz="1200" dirty="0"/>
                    </a:p>
                  </a:txBody>
                  <a:tcPr/>
                </a:tc>
                <a:tc>
                  <a:txBody>
                    <a:bodyPr/>
                    <a:lstStyle/>
                    <a:p>
                      <a:r>
                        <a:rPr lang="sr-Cyrl-CS" sz="1400" dirty="0" smtClean="0"/>
                        <a:t>0.4</a:t>
                      </a:r>
                      <a:endParaRPr lang="en-US" sz="1400" dirty="0"/>
                    </a:p>
                  </a:txBody>
                  <a:tcPr/>
                </a:tc>
                <a:tc>
                  <a:txBody>
                    <a:bodyPr/>
                    <a:lstStyle/>
                    <a:p>
                      <a:r>
                        <a:rPr lang="sr-Cyrl-CS" sz="1400" dirty="0" smtClean="0"/>
                        <a:t>0.3</a:t>
                      </a:r>
                      <a:endParaRPr lang="en-US" sz="1400" dirty="0"/>
                    </a:p>
                  </a:txBody>
                  <a:tcPr/>
                </a:tc>
                <a:tc>
                  <a:txBody>
                    <a:bodyPr/>
                    <a:lstStyle/>
                    <a:p>
                      <a:r>
                        <a:rPr lang="sr-Cyrl-CS" sz="1400" dirty="0" smtClean="0"/>
                        <a:t>0.2</a:t>
                      </a:r>
                      <a:endParaRPr lang="en-US" sz="1400" dirty="0"/>
                    </a:p>
                  </a:txBody>
                  <a:tcPr/>
                </a:tc>
                <a:tc>
                  <a:txBody>
                    <a:bodyPr/>
                    <a:lstStyle/>
                    <a:p>
                      <a:r>
                        <a:rPr lang="sr-Cyrl-CS" sz="1400" dirty="0" smtClean="0"/>
                        <a:t>0.1</a:t>
                      </a:r>
                      <a:endParaRPr lang="en-US" sz="1400" dirty="0"/>
                    </a:p>
                  </a:txBody>
                  <a:tcPr/>
                </a:tc>
              </a:tr>
            </a:tbl>
          </a:graphicData>
        </a:graphic>
      </p:graphicFrame>
      <p:sp>
        <p:nvSpPr>
          <p:cNvPr id="6" name="Slide Number Placeholder 5"/>
          <p:cNvSpPr>
            <a:spLocks noGrp="1"/>
          </p:cNvSpPr>
          <p:nvPr>
            <p:ph type="sldNum" sz="quarter" idx="12"/>
          </p:nvPr>
        </p:nvSpPr>
        <p:spPr/>
        <p:txBody>
          <a:bodyPr/>
          <a:lstStyle/>
          <a:p>
            <a:fld id="{07965A99-6243-4B84-9CAB-F3F35166ED1F}"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1999" y="304800"/>
          <a:ext cx="7696201" cy="2219146"/>
        </p:xfrm>
        <a:graphic>
          <a:graphicData uri="http://schemas.openxmlformats.org/drawingml/2006/table">
            <a:tbl>
              <a:tblPr/>
              <a:tblGrid>
                <a:gridCol w="1316404"/>
                <a:gridCol w="2247882"/>
                <a:gridCol w="2236169"/>
                <a:gridCol w="1895746"/>
              </a:tblGrid>
              <a:tr h="813613">
                <a:tc>
                  <a:txBody>
                    <a:bodyPr/>
                    <a:lstStyle/>
                    <a:p>
                      <a:pPr marL="0" marR="0" algn="ctr">
                        <a:spcBef>
                          <a:spcPts val="0"/>
                        </a:spcBef>
                        <a:spcAft>
                          <a:spcPts val="0"/>
                        </a:spcAft>
                      </a:pPr>
                      <a:r>
                        <a:rPr lang="sr-Cyrl-CS" sz="1600" dirty="0">
                          <a:solidFill>
                            <a:srgbClr val="000000"/>
                          </a:solidFill>
                          <a:latin typeface="+mj-lt"/>
                          <a:ea typeface="Times New Roman"/>
                          <a:cs typeface="Arial"/>
                        </a:rPr>
                        <a:t>Број купаца у једном дану</a:t>
                      </a:r>
                      <a:endParaRPr lang="en-US" sz="1600" dirty="0">
                        <a:latin typeface="+mj-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sr-Cyrl-CS" sz="1600" dirty="0">
                          <a:solidFill>
                            <a:srgbClr val="000000"/>
                          </a:solidFill>
                          <a:latin typeface="+mj-lt"/>
                          <a:ea typeface="Times New Roman"/>
                          <a:cs typeface="Arial"/>
                        </a:rPr>
                        <a:t>Вероватноћа</a:t>
                      </a:r>
                      <a:endParaRPr lang="en-US" sz="1600" dirty="0">
                        <a:latin typeface="+mj-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sr-Cyrl-CS" sz="1600" dirty="0">
                          <a:solidFill>
                            <a:srgbClr val="000000"/>
                          </a:solidFill>
                          <a:latin typeface="+mj-lt"/>
                          <a:ea typeface="Times New Roman"/>
                          <a:cs typeface="Arial"/>
                        </a:rPr>
                        <a:t>Кумулативна вероватноћа</a:t>
                      </a:r>
                      <a:endParaRPr lang="en-US" sz="1600" dirty="0">
                        <a:latin typeface="+mj-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endParaRPr lang="sr-Cyrl-CS" sz="1600" dirty="0">
                        <a:solidFill>
                          <a:srgbClr val="000000"/>
                        </a:solidFill>
                        <a:latin typeface="+mj-lt"/>
                        <a:ea typeface="Times New Roman"/>
                        <a:cs typeface="Arial"/>
                      </a:endParaRPr>
                    </a:p>
                    <a:p>
                      <a:pPr marL="0" marR="0" algn="ctr">
                        <a:spcBef>
                          <a:spcPts val="0"/>
                        </a:spcBef>
                        <a:spcAft>
                          <a:spcPts val="0"/>
                        </a:spcAft>
                      </a:pPr>
                      <a:r>
                        <a:rPr lang="sr-Cyrl-CS" sz="1600" dirty="0">
                          <a:solidFill>
                            <a:srgbClr val="000000"/>
                          </a:solidFill>
                          <a:latin typeface="+mj-lt"/>
                          <a:ea typeface="Times New Roman"/>
                          <a:cs typeface="Arial"/>
                        </a:rPr>
                        <a:t>Опсег случајно одабраних бројева</a:t>
                      </a:r>
                      <a:endParaRPr lang="en-US" sz="1600" dirty="0">
                        <a:latin typeface="+mj-lt"/>
                        <a:ea typeface="Times New Roman"/>
                        <a:cs typeface="Times New Roman"/>
                      </a:endParaRPr>
                    </a:p>
                  </a:txBody>
                  <a:tcPr marL="66792" marR="667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18577">
                <a:tc>
                  <a:txBody>
                    <a:bodyPr/>
                    <a:lstStyle/>
                    <a:p>
                      <a:pPr marL="0" marR="0" algn="ctr">
                        <a:spcBef>
                          <a:spcPts val="0"/>
                        </a:spcBef>
                        <a:spcAft>
                          <a:spcPts val="0"/>
                        </a:spcAft>
                      </a:pPr>
                      <a:r>
                        <a:rPr lang="en-US" sz="1600" dirty="0">
                          <a:solidFill>
                            <a:srgbClr val="000000"/>
                          </a:solidFill>
                          <a:latin typeface="+mn-lt"/>
                          <a:ea typeface="Times New Roman"/>
                          <a:cs typeface="Arial"/>
                        </a:rPr>
                        <a:t>4</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0,35</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0,35</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1 - 35</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03316">
                <a:tc>
                  <a:txBody>
                    <a:bodyPr/>
                    <a:lstStyle/>
                    <a:p>
                      <a:pPr marL="0" marR="0" algn="ctr">
                        <a:spcBef>
                          <a:spcPts val="0"/>
                        </a:spcBef>
                        <a:spcAft>
                          <a:spcPts val="0"/>
                        </a:spcAft>
                      </a:pPr>
                      <a:r>
                        <a:rPr lang="en-US" sz="1600" dirty="0">
                          <a:solidFill>
                            <a:srgbClr val="000000"/>
                          </a:solidFill>
                          <a:latin typeface="+mn-lt"/>
                          <a:ea typeface="Times New Roman"/>
                          <a:cs typeface="Arial"/>
                        </a:rPr>
                        <a:t>5</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0,3</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0,65</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36 - 65</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03316">
                <a:tc>
                  <a:txBody>
                    <a:bodyPr/>
                    <a:lstStyle/>
                    <a:p>
                      <a:pPr marL="0" marR="0" algn="ctr">
                        <a:spcBef>
                          <a:spcPts val="0"/>
                        </a:spcBef>
                        <a:spcAft>
                          <a:spcPts val="0"/>
                        </a:spcAft>
                      </a:pPr>
                      <a:r>
                        <a:rPr lang="en-US" sz="1600" dirty="0">
                          <a:solidFill>
                            <a:srgbClr val="000000"/>
                          </a:solidFill>
                          <a:latin typeface="+mn-lt"/>
                          <a:ea typeface="Times New Roman"/>
                          <a:cs typeface="Arial"/>
                        </a:rPr>
                        <a:t>6</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0,25</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0,9</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66 - 90</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18577">
                <a:tc>
                  <a:txBody>
                    <a:bodyPr/>
                    <a:lstStyle/>
                    <a:p>
                      <a:pPr marL="0" marR="0" algn="ctr">
                        <a:spcBef>
                          <a:spcPts val="0"/>
                        </a:spcBef>
                        <a:spcAft>
                          <a:spcPts val="0"/>
                        </a:spcAft>
                      </a:pPr>
                      <a:r>
                        <a:rPr lang="en-US" sz="1600" dirty="0">
                          <a:solidFill>
                            <a:srgbClr val="000000"/>
                          </a:solidFill>
                          <a:latin typeface="+mn-lt"/>
                          <a:ea typeface="Times New Roman"/>
                          <a:cs typeface="Arial"/>
                        </a:rPr>
                        <a:t>7</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0,1</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1</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91 - 00</a:t>
                      </a:r>
                      <a:endParaRPr lang="en-US" sz="1600" dirty="0">
                        <a:latin typeface="+mn-lt"/>
                        <a:ea typeface="Times New Roman"/>
                        <a:cs typeface="Times New Roman"/>
                      </a:endParaRPr>
                    </a:p>
                  </a:txBody>
                  <a:tcPr marL="66792" marR="667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graphicFrame>
        <p:nvGraphicFramePr>
          <p:cNvPr id="5" name="Table 4"/>
          <p:cNvGraphicFramePr>
            <a:graphicFrameLocks noGrp="1"/>
          </p:cNvGraphicFramePr>
          <p:nvPr/>
        </p:nvGraphicFramePr>
        <p:xfrm>
          <a:off x="762000" y="2895601"/>
          <a:ext cx="7772401" cy="2514600"/>
        </p:xfrm>
        <a:graphic>
          <a:graphicData uri="http://schemas.openxmlformats.org/drawingml/2006/table">
            <a:tbl>
              <a:tblPr/>
              <a:tblGrid>
                <a:gridCol w="1748092"/>
                <a:gridCol w="2122571"/>
                <a:gridCol w="2111693"/>
                <a:gridCol w="1790045"/>
              </a:tblGrid>
              <a:tr h="1040241">
                <a:tc>
                  <a:txBody>
                    <a:bodyPr/>
                    <a:lstStyle/>
                    <a:p>
                      <a:pPr marL="0" marR="0" algn="ctr">
                        <a:spcBef>
                          <a:spcPts val="0"/>
                        </a:spcBef>
                        <a:spcAft>
                          <a:spcPts val="0"/>
                        </a:spcAft>
                      </a:pPr>
                      <a:r>
                        <a:rPr lang="sr-Cyrl-CS" sz="1600" dirty="0">
                          <a:solidFill>
                            <a:srgbClr val="000000"/>
                          </a:solidFill>
                          <a:latin typeface="+mj-lt"/>
                          <a:ea typeface="Times New Roman"/>
                          <a:cs typeface="Arial"/>
                        </a:rPr>
                        <a:t>Број наручених торти</a:t>
                      </a:r>
                      <a:endParaRPr lang="en-US" sz="1600" dirty="0">
                        <a:latin typeface="+mj-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sr-Cyrl-CS" sz="1600" dirty="0">
                          <a:solidFill>
                            <a:srgbClr val="000000"/>
                          </a:solidFill>
                          <a:latin typeface="+mj-lt"/>
                          <a:ea typeface="Times New Roman"/>
                          <a:cs typeface="Arial"/>
                        </a:rPr>
                        <a:t>Вероватноћа</a:t>
                      </a:r>
                      <a:endParaRPr lang="en-US" sz="1600" dirty="0">
                        <a:latin typeface="+mj-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sr-Cyrl-CS" sz="1600" dirty="0">
                          <a:solidFill>
                            <a:srgbClr val="000000"/>
                          </a:solidFill>
                          <a:latin typeface="+mj-lt"/>
                          <a:ea typeface="Times New Roman"/>
                          <a:cs typeface="Arial"/>
                        </a:rPr>
                        <a:t>Кумулативна вероватноћа</a:t>
                      </a:r>
                      <a:endParaRPr lang="en-US" sz="1600" dirty="0">
                        <a:latin typeface="+mj-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sr-Cyrl-CS" sz="1600" dirty="0">
                          <a:solidFill>
                            <a:srgbClr val="000000"/>
                          </a:solidFill>
                          <a:latin typeface="+mj-lt"/>
                          <a:ea typeface="Times New Roman"/>
                          <a:cs typeface="Arial"/>
                        </a:rPr>
                        <a:t>Опсег случајно одабраних бројева</a:t>
                      </a:r>
                      <a:endParaRPr lang="en-US" sz="1600" dirty="0">
                        <a:latin typeface="+mj-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64494">
                <a:tc>
                  <a:txBody>
                    <a:bodyPr/>
                    <a:lstStyle/>
                    <a:p>
                      <a:pPr marL="0" marR="0" algn="ctr">
                        <a:spcBef>
                          <a:spcPts val="0"/>
                        </a:spcBef>
                        <a:spcAft>
                          <a:spcPts val="0"/>
                        </a:spcAft>
                      </a:pPr>
                      <a:r>
                        <a:rPr lang="en-US" sz="1600" dirty="0">
                          <a:solidFill>
                            <a:srgbClr val="000000"/>
                          </a:solidFill>
                          <a:latin typeface="+mn-lt"/>
                          <a:ea typeface="Times New Roman"/>
                          <a:cs typeface="Arial"/>
                        </a:rPr>
                        <a:t>1</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0,4</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0,4</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1 - 40</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64494">
                <a:tc>
                  <a:txBody>
                    <a:bodyPr/>
                    <a:lstStyle/>
                    <a:p>
                      <a:pPr marL="0" marR="0" algn="ctr">
                        <a:spcBef>
                          <a:spcPts val="0"/>
                        </a:spcBef>
                        <a:spcAft>
                          <a:spcPts val="0"/>
                        </a:spcAft>
                      </a:pPr>
                      <a:r>
                        <a:rPr lang="en-US" sz="1600" dirty="0">
                          <a:solidFill>
                            <a:srgbClr val="000000"/>
                          </a:solidFill>
                          <a:latin typeface="+mn-lt"/>
                          <a:ea typeface="Times New Roman"/>
                          <a:cs typeface="Arial"/>
                        </a:rPr>
                        <a:t>2</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0,3</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0,7</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41 - 70</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64494">
                <a:tc>
                  <a:txBody>
                    <a:bodyPr/>
                    <a:lstStyle/>
                    <a:p>
                      <a:pPr marL="0" marR="0" algn="ctr">
                        <a:spcBef>
                          <a:spcPts val="0"/>
                        </a:spcBef>
                        <a:spcAft>
                          <a:spcPts val="0"/>
                        </a:spcAft>
                      </a:pPr>
                      <a:r>
                        <a:rPr lang="en-US" sz="1600" dirty="0">
                          <a:solidFill>
                            <a:srgbClr val="000000"/>
                          </a:solidFill>
                          <a:latin typeface="+mn-lt"/>
                          <a:ea typeface="Times New Roman"/>
                          <a:cs typeface="Arial"/>
                        </a:rPr>
                        <a:t>3</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0,2</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0,9</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71 - 90</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80877">
                <a:tc>
                  <a:txBody>
                    <a:bodyPr/>
                    <a:lstStyle/>
                    <a:p>
                      <a:pPr marL="0" marR="0" algn="ctr">
                        <a:spcBef>
                          <a:spcPts val="0"/>
                        </a:spcBef>
                        <a:spcAft>
                          <a:spcPts val="0"/>
                        </a:spcAft>
                      </a:pPr>
                      <a:r>
                        <a:rPr lang="en-US" sz="1600" dirty="0">
                          <a:solidFill>
                            <a:srgbClr val="000000"/>
                          </a:solidFill>
                          <a:latin typeface="+mn-lt"/>
                          <a:ea typeface="Times New Roman"/>
                          <a:cs typeface="Arial"/>
                        </a:rPr>
                        <a:t>4</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0,1</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1</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spcBef>
                          <a:spcPts val="0"/>
                        </a:spcBef>
                        <a:spcAft>
                          <a:spcPts val="0"/>
                        </a:spcAft>
                      </a:pPr>
                      <a:r>
                        <a:rPr lang="en-US" sz="1600" dirty="0">
                          <a:solidFill>
                            <a:srgbClr val="000000"/>
                          </a:solidFill>
                          <a:latin typeface="+mn-lt"/>
                          <a:ea typeface="Times New Roman"/>
                          <a:cs typeface="Arial"/>
                        </a:rPr>
                        <a:t>91 - 00</a:t>
                      </a:r>
                      <a:endParaRPr lang="en-US" sz="1600" dirty="0">
                        <a:latin typeface="+mn-lt"/>
                        <a:ea typeface="Times New Roman"/>
                        <a:cs typeface="Times New Roman"/>
                      </a:endParaRPr>
                    </a:p>
                  </a:txBody>
                  <a:tcPr marL="65810" marR="658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
        <p:nvSpPr>
          <p:cNvPr id="6" name="Slide Number Placeholder 5"/>
          <p:cNvSpPr>
            <a:spLocks noGrp="1"/>
          </p:cNvSpPr>
          <p:nvPr>
            <p:ph type="sldNum" sz="quarter" idx="12"/>
          </p:nvPr>
        </p:nvSpPr>
        <p:spPr/>
        <p:txBody>
          <a:bodyPr/>
          <a:lstStyle/>
          <a:p>
            <a:fld id="{07965A99-6243-4B84-9CAB-F3F35166ED1F}"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8229600" cy="762000"/>
          </a:xfrm>
        </p:spPr>
        <p:txBody>
          <a:bodyPr>
            <a:normAutofit/>
          </a:bodyPr>
          <a:lstStyle/>
          <a:p>
            <a:pPr algn="ctr"/>
            <a:r>
              <a:rPr lang="sr-Cyrl-CS" sz="3200" b="0" dirty="0" smtClean="0"/>
              <a:t>15 торти дневно</a:t>
            </a:r>
            <a:endParaRPr lang="en-US" sz="3200" b="0" dirty="0"/>
          </a:p>
        </p:txBody>
      </p:sp>
      <p:pic>
        <p:nvPicPr>
          <p:cNvPr id="21506" name="Picture 2"/>
          <p:cNvPicPr>
            <a:picLocks noChangeAspect="1" noChangeArrowheads="1"/>
          </p:cNvPicPr>
          <p:nvPr/>
        </p:nvPicPr>
        <p:blipFill>
          <a:blip r:embed="rId2"/>
          <a:srcRect/>
          <a:stretch>
            <a:fillRect/>
          </a:stretch>
        </p:blipFill>
        <p:spPr bwMode="auto">
          <a:xfrm>
            <a:off x="609600" y="762001"/>
            <a:ext cx="8382000" cy="1981200"/>
          </a:xfrm>
          <a:prstGeom prst="rect">
            <a:avLst/>
          </a:prstGeom>
          <a:noFill/>
          <a:ln w="9525">
            <a:noFill/>
            <a:miter lim="800000"/>
            <a:headEnd/>
            <a:tailEnd/>
          </a:ln>
        </p:spPr>
      </p:pic>
      <p:graphicFrame>
        <p:nvGraphicFramePr>
          <p:cNvPr id="5" name="Table 4"/>
          <p:cNvGraphicFramePr>
            <a:graphicFrameLocks noGrp="1"/>
          </p:cNvGraphicFramePr>
          <p:nvPr/>
        </p:nvGraphicFramePr>
        <p:xfrm>
          <a:off x="1219200" y="3200400"/>
          <a:ext cx="7772399" cy="3231613"/>
        </p:xfrm>
        <a:graphic>
          <a:graphicData uri="http://schemas.openxmlformats.org/drawingml/2006/table">
            <a:tbl>
              <a:tblPr/>
              <a:tblGrid>
                <a:gridCol w="940325"/>
                <a:gridCol w="1178986"/>
                <a:gridCol w="1115343"/>
                <a:gridCol w="1012719"/>
                <a:gridCol w="875887"/>
                <a:gridCol w="780422"/>
                <a:gridCol w="928392"/>
                <a:gridCol w="940325"/>
              </a:tblGrid>
              <a:tr h="915725">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Дан</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Преостале торте</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Мањак торти</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Зарада од продаје ресторану</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Пенали за мањак</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Могућа зарада</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Зарада од продатих торти</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ПРОФИТ</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3145">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11000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2500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3145">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3500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3145">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3145">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3500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3145">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3145">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4000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3145">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7</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5</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2500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3145">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8</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13000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3500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3145">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6</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9000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1500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3145">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1</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200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300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Arial"/>
                        </a:rPr>
                        <a:t>15000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solidFill>
                            <a:schemeClr val="tx1">
                              <a:lumMod val="95000"/>
                              <a:lumOff val="5000"/>
                            </a:schemeClr>
                          </a:solidFill>
                          <a:latin typeface="+mn-lt"/>
                          <a:ea typeface="Times New Roman"/>
                          <a:cs typeface="Calibri"/>
                        </a:rPr>
                        <a:t>4000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183145">
                <a:tc>
                  <a:txBody>
                    <a:bodyPr/>
                    <a:lstStyle/>
                    <a:p>
                      <a:endParaRPr lang="en-US" sz="1100" dirty="0">
                        <a:latin typeface="Calibri"/>
                        <a:ea typeface="Times New Roman"/>
                        <a:cs typeface="Times New Roman"/>
                      </a:endParaRPr>
                    </a:p>
                  </a:txBody>
                  <a:tcPr marL="67387" marR="6738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387" marR="6738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387" marR="6738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387" marR="6738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100" dirty="0">
                        <a:latin typeface="Calibri"/>
                        <a:ea typeface="Times New Roman"/>
                        <a:cs typeface="Times New Roman"/>
                      </a:endParaRPr>
                    </a:p>
                  </a:txBody>
                  <a:tcPr marL="67387" marR="6738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0" marR="0" algn="ctr">
                        <a:spcBef>
                          <a:spcPts val="0"/>
                        </a:spcBef>
                        <a:spcAft>
                          <a:spcPts val="0"/>
                        </a:spcAft>
                      </a:pPr>
                      <a:r>
                        <a:rPr lang="en-US" sz="1100" b="1" dirty="0">
                          <a:solidFill>
                            <a:schemeClr val="tx1">
                              <a:lumMod val="95000"/>
                              <a:lumOff val="5000"/>
                            </a:schemeClr>
                          </a:solidFill>
                          <a:latin typeface="+mn-lt"/>
                          <a:ea typeface="Times New Roman"/>
                          <a:cs typeface="Arial"/>
                        </a:rPr>
                        <a:t>ЗАРАДА ЗА 10 ДАНА</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rowSpan="2" hMerge="1">
                  <a:txBody>
                    <a:bodyPr/>
                    <a:lstStyle/>
                    <a:p>
                      <a:endParaRPr lang="en-US"/>
                    </a:p>
                  </a:txBody>
                  <a:tcPr/>
                </a:tc>
                <a:tc rowSpan="2">
                  <a:txBody>
                    <a:bodyPr/>
                    <a:lstStyle/>
                    <a:p>
                      <a:pPr marL="0" marR="0" algn="ctr">
                        <a:spcBef>
                          <a:spcPts val="0"/>
                        </a:spcBef>
                        <a:spcAft>
                          <a:spcPts val="0"/>
                        </a:spcAft>
                      </a:pPr>
                      <a:r>
                        <a:rPr lang="en-US" sz="1100" b="1" dirty="0">
                          <a:solidFill>
                            <a:schemeClr val="tx1">
                              <a:lumMod val="95000"/>
                              <a:lumOff val="5000"/>
                            </a:schemeClr>
                          </a:solidFill>
                          <a:latin typeface="+mn-lt"/>
                          <a:ea typeface="Times New Roman"/>
                          <a:cs typeface="Arial"/>
                        </a:rPr>
                        <a:t>21500</a:t>
                      </a:r>
                      <a:endParaRPr lang="en-US" sz="1100" dirty="0">
                        <a:solidFill>
                          <a:schemeClr val="tx1">
                            <a:lumMod val="95000"/>
                            <a:lumOff val="5000"/>
                          </a:schemeClr>
                        </a:solidFill>
                        <a:latin typeface="+mn-lt"/>
                        <a:ea typeface="Times New Roman"/>
                        <a:cs typeface="Times New Roman"/>
                      </a:endParaRPr>
                    </a:p>
                  </a:txBody>
                  <a:tcPr marL="67387" marR="6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01293">
                <a:tc>
                  <a:txBody>
                    <a:bodyPr/>
                    <a:lstStyle/>
                    <a:p>
                      <a:endParaRPr lang="en-US" sz="1100" dirty="0">
                        <a:latin typeface="Calibri"/>
                        <a:ea typeface="Times New Roman"/>
                        <a:cs typeface="Times New Roman"/>
                      </a:endParaRPr>
                    </a:p>
                  </a:txBody>
                  <a:tcPr marL="67387" marR="67387"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387" marR="67387"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387" marR="67387"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387" marR="67387" marT="0" marB="0" anchor="b">
                    <a:lnL>
                      <a:noFill/>
                    </a:lnL>
                    <a:lnR>
                      <a:noFill/>
                    </a:lnR>
                    <a:lnT>
                      <a:noFill/>
                    </a:lnT>
                    <a:lnB>
                      <a:noFill/>
                    </a:lnB>
                  </a:tcPr>
                </a:tc>
                <a:tc>
                  <a:txBody>
                    <a:bodyPr/>
                    <a:lstStyle/>
                    <a:p>
                      <a:endParaRPr lang="en-US" sz="1100" dirty="0">
                        <a:latin typeface="Calibri"/>
                        <a:ea typeface="Times New Roman"/>
                        <a:cs typeface="Times New Roman"/>
                      </a:endParaRPr>
                    </a:p>
                  </a:txBody>
                  <a:tcPr marL="67387" marR="67387" marT="0" marB="0" anchor="b">
                    <a:lnL>
                      <a:noFill/>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bl>
          </a:graphicData>
        </a:graphic>
      </p:graphicFrame>
      <p:sp>
        <p:nvSpPr>
          <p:cNvPr id="6" name="Slide Number Placeholder 5"/>
          <p:cNvSpPr>
            <a:spLocks noGrp="1"/>
          </p:cNvSpPr>
          <p:nvPr>
            <p:ph type="sldNum" sz="quarter" idx="12"/>
          </p:nvPr>
        </p:nvSpPr>
        <p:spPr/>
        <p:txBody>
          <a:bodyPr/>
          <a:lstStyle/>
          <a:p>
            <a:fld id="{07965A99-6243-4B84-9CAB-F3F35166ED1F}"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607</TotalTime>
  <Words>1517</Words>
  <Application>Microsoft Office PowerPoint</Application>
  <PresentationFormat>On-screen Show (4:3)</PresentationFormat>
  <Paragraphs>818</Paragraphs>
  <Slides>37</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0" baseType="lpstr">
      <vt:lpstr>Concourse</vt:lpstr>
      <vt:lpstr>Worksheet</vt:lpstr>
      <vt:lpstr>Chart</vt:lpstr>
      <vt:lpstr>КОМПЈУТЕРСКА СИМУЛАЦИЈА И ВЕШТАЧКА ИНТЕЛИГЕНЦИЈА</vt:lpstr>
      <vt:lpstr>Задатак 1.</vt:lpstr>
      <vt:lpstr>Циљ спровођења симулације:</vt:lpstr>
      <vt:lpstr>PowerPoint Presentation</vt:lpstr>
      <vt:lpstr>PowerPoint Presentation</vt:lpstr>
      <vt:lpstr>Дефинисање најважнијих података за успешно спровођење симулације:</vt:lpstr>
      <vt:lpstr>Задатак 2.1</vt:lpstr>
      <vt:lpstr>PowerPoint Presentation</vt:lpstr>
      <vt:lpstr>15 торти дневно</vt:lpstr>
      <vt:lpstr>5 торти дневно</vt:lpstr>
      <vt:lpstr>10 торти дневно</vt:lpstr>
      <vt:lpstr>20 торти дневно</vt:lpstr>
      <vt:lpstr>25 торти дневно</vt:lpstr>
      <vt:lpstr>30 торти дневно</vt:lpstr>
      <vt:lpstr>Закључак</vt:lpstr>
      <vt:lpstr>Задатак 2.2</vt:lpstr>
      <vt:lpstr>Експериментални резултати</vt:lpstr>
      <vt:lpstr>Експериментални резултати</vt:lpstr>
      <vt:lpstr>Закључак</vt:lpstr>
      <vt:lpstr>Задатак 2.3</vt:lpstr>
      <vt:lpstr>Експериментални резултати</vt:lpstr>
      <vt:lpstr>Експериментални резултати</vt:lpstr>
      <vt:lpstr>Закључак</vt:lpstr>
      <vt:lpstr>Задатак 3.1</vt:lpstr>
      <vt:lpstr>Диспозиција технолошког система</vt:lpstr>
      <vt:lpstr>Блок дијаграм симулациног процеса</vt:lpstr>
      <vt:lpstr>Систем од два робота и две машине моделиран у симулационом програму</vt:lpstr>
      <vt:lpstr>PowerPoint Presentation</vt:lpstr>
      <vt:lpstr>Резултати</vt:lpstr>
      <vt:lpstr>Задатак 3.2</vt:lpstr>
      <vt:lpstr>Диспозиција технолошког система</vt:lpstr>
      <vt:lpstr>Блок дијаграм симулационог процеса</vt:lpstr>
      <vt:lpstr>Систем од три машине и једног робота моделиран у симулационом програму</vt:lpstr>
      <vt:lpstr>PowerPoint Presentation</vt:lpstr>
      <vt:lpstr>Резултати</vt:lpstr>
      <vt:lpstr>Закључак</vt:lpstr>
      <vt:lpstr>Хвала на пажњи!!!  Питања?</vt:lpstr>
    </vt:vector>
  </TitlesOfParts>
  <Company>XXX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КОМПЈУТЕРСКА СИМУЛАЦИЈА И ВЕШТАЧКА ИНТЕЛИГЕНЦИЈА</dc:title>
  <dc:creator>Stefan Knezevic</dc:creator>
  <cp:lastModifiedBy>Aron</cp:lastModifiedBy>
  <cp:revision>58</cp:revision>
  <dcterms:created xsi:type="dcterms:W3CDTF">2011-03-29T05:13:00Z</dcterms:created>
  <dcterms:modified xsi:type="dcterms:W3CDTF">2011-04-06T11:29:13Z</dcterms:modified>
</cp:coreProperties>
</file>